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Oswald Bold" panose="020B0604020202020204" charset="0"/>
      <p:regular r:id="rId28"/>
    </p:embeddedFont>
    <p:embeddedFont>
      <p:font typeface="Montserrat Classic Bold" panose="020B0604020202020204" charset="0"/>
      <p:regular r:id="rId29"/>
    </p:embeddedFont>
    <p:embeddedFont>
      <p:font typeface="Montserrat Light" panose="020B0604020202020204" charset="0"/>
      <p:regular r:id="rId30"/>
    </p:embeddedFont>
    <p:embeddedFont>
      <p:font typeface="Livvic Thin" panose="020B0604020202020204" charset="0"/>
      <p:regular r:id="rId31"/>
    </p:embeddedFont>
    <p:embeddedFont>
      <p:font typeface="Canva Sans" panose="020B0604020202020204" charset="0"/>
      <p:regular r:id="rId32"/>
    </p:embeddedFont>
    <p:embeddedFont>
      <p:font typeface="DM Sans Bold" panose="020B0604020202020204" charset="0"/>
      <p:regular r:id="rId33"/>
    </p:embeddedFont>
    <p:embeddedFont>
      <p:font typeface="Oswald" panose="020B0604020202020204" charset="0"/>
      <p:regular r:id="rId34"/>
    </p:embeddedFont>
    <p:embeddedFont>
      <p:font typeface="Canva Sans Bold" panose="020B0604020202020204" charset="0"/>
      <p:regular r:id="rId35"/>
    </p:embeddedFont>
    <p:embeddedFont>
      <p:font typeface="Livvic" panose="020B0604020202020204" charset="0"/>
      <p:regular r:id="rId36"/>
    </p:embeddedFont>
    <p:embeddedFont>
      <p:font typeface="Calibri" panose="020F0502020204030204" pitchFamily="34" charset="0"/>
      <p:regular r:id="rId37"/>
      <p:bold r:id="rId38"/>
      <p:italic r:id="rId39"/>
      <p:boldItalic r:id="rId40"/>
    </p:embeddedFont>
    <p:embeddedFont>
      <p:font typeface="DM Sans" panose="020B0604020202020204" charset="0"/>
      <p:regular r:id="rId41"/>
    </p:embeddedFont>
    <p:embeddedFont>
      <p:font typeface="DM Sans Italic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5731" autoAdjust="0"/>
  </p:normalViewPr>
  <p:slideViewPr>
    <p:cSldViewPr>
      <p:cViewPr varScale="1">
        <p:scale>
          <a:sx n="56" d="100"/>
          <a:sy n="56" d="100"/>
        </p:scale>
        <p:origin x="190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5B90C-0ECB-4210-AD8A-387530737D13}" type="datetimeFigureOut">
              <a:rPr lang="en-US" smtClean="0"/>
              <a:t>6/30/2023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942C1-3C0C-4D86-87A8-A907DFBE700C}" type="slidenum">
              <a:rPr lang="en-US" smtClean="0"/>
              <a:t>‹#›</a:t>
            </a:fld>
            <a:endParaRPr lang="en-US"/>
          </a:p>
        </p:txBody>
      </p:sp>
    </p:spTree>
    <p:extLst>
      <p:ext uri="{BB962C8B-B14F-4D97-AF65-F5344CB8AC3E}">
        <p14:creationId xmlns:p14="http://schemas.microsoft.com/office/powerpoint/2010/main" val="181941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endParaRPr lang="en-US" dirty="0" smtClean="0"/>
          </a:p>
          <a:p>
            <a:r>
              <a:rPr lang="en-US" dirty="0" smtClean="0"/>
              <a:t>Recommendation engines have become an integral part of modern online platforms, enhancing user experience by providing personalized suggestions tailored to individual preferences and interests. In this presentation, we will explore the concept of recommendation engines and their importance in improving user engagement and satisfaction.</a:t>
            </a:r>
          </a:p>
          <a:p>
            <a:r>
              <a:rPr lang="en-US" dirty="0" smtClean="0"/>
              <a:t>Project Background and Context:</a:t>
            </a:r>
          </a:p>
          <a:p>
            <a:endParaRPr lang="en-US" dirty="0" smtClean="0"/>
          </a:p>
          <a:p>
            <a:r>
              <a:rPr lang="en-US" dirty="0" smtClean="0"/>
              <a:t>The project focuses on building a recommendation engine for a Coursera lab, which involves analyzing two key datasets: course data and ratings data.</a:t>
            </a:r>
          </a:p>
          <a:p>
            <a:r>
              <a:rPr lang="en-US" dirty="0" smtClean="0"/>
              <a:t>The course data consists of various course IDs, along with their corresponding titles and genre features, such as Python, cloud computing, etc. Each genre feature is represented by a binary value (1 if the course belongs to that genre, 0 otherwise).</a:t>
            </a:r>
          </a:p>
          <a:p>
            <a:r>
              <a:rPr lang="en-US" dirty="0" smtClean="0"/>
              <a:t>The ratings data contains user-course ID pairs and the corresponding ratings given by users. This data helps in understanding user preferences and evaluating the performance of the recommendation engine.</a:t>
            </a:r>
          </a:p>
          <a:p>
            <a:r>
              <a:rPr lang="en-US" dirty="0" smtClean="0"/>
              <a:t>Why Recommendation Engines are Necessary:</a:t>
            </a:r>
          </a:p>
          <a:p>
            <a:endParaRPr lang="en-US" dirty="0" smtClean="0"/>
          </a:p>
          <a:p>
            <a:r>
              <a:rPr lang="en-US" dirty="0" smtClean="0"/>
              <a:t>Information overload: With an increasing amount of content available, users often face difficulties in finding relevant and interesting courses. Recommendation engines address this challenge by filtering and presenting personalized recommendations, saving users time and effort.</a:t>
            </a:r>
          </a:p>
          <a:p>
            <a:r>
              <a:rPr lang="en-US" dirty="0" smtClean="0"/>
              <a:t>User engagement: By providing tailored suggestions, recommendation engines enhance user engagement, increasing the likelihood of users exploring new courses and staying active on the platform.</a:t>
            </a:r>
          </a:p>
          <a:p>
            <a:r>
              <a:rPr lang="en-US" dirty="0" smtClean="0"/>
              <a:t>Personalized learning: Every learner has unique preferences and interests. Recommendation engines enable personalized learning experiences, ensuring that users receive course recommendations aligned with their specific needs and goals.</a:t>
            </a:r>
          </a:p>
          <a:p>
            <a:r>
              <a:rPr lang="en-US" dirty="0" smtClean="0"/>
              <a:t>Problems to Address:</a:t>
            </a:r>
          </a:p>
          <a:p>
            <a:endParaRPr lang="en-US" dirty="0" smtClean="0"/>
          </a:p>
          <a:p>
            <a:r>
              <a:rPr lang="en-US" dirty="0" smtClean="0"/>
              <a:t>Course Discovery: Users struggle to discover courses that align with their interests due to the vast amount of available content. A recommendation engine can address this problem by offering personalized course suggestions based on user preferences and historical data.</a:t>
            </a:r>
          </a:p>
          <a:p>
            <a:endParaRPr lang="en-US" dirty="0" smtClean="0"/>
          </a:p>
          <a:p>
            <a:r>
              <a:rPr lang="en-US" dirty="0" smtClean="0"/>
              <a:t>Information Overload: The abundance of courses makes it challenging for users to narrow down their choices. A well-designed recommendation engine can filter and prioritize course recommendations, presenting users with a curated selection that matches their interests.</a:t>
            </a:r>
          </a:p>
          <a:p>
            <a:endParaRPr lang="en-US" dirty="0" smtClean="0"/>
          </a:p>
          <a:p>
            <a:r>
              <a:rPr lang="en-US" dirty="0" smtClean="0"/>
              <a:t>Hypothesis:</a:t>
            </a:r>
          </a:p>
          <a:p>
            <a:endParaRPr lang="en-US" dirty="0" smtClean="0"/>
          </a:p>
          <a:p>
            <a:r>
              <a:rPr lang="en-US" dirty="0" smtClean="0"/>
              <a:t>We hypothesize that by implementing various recommendation techniques, such as content-based, similarity-based, clustering-based, and collaborative filtering approaches, we can significantly improve the course discovery process and enhance user satisfaction.</a:t>
            </a:r>
          </a:p>
          <a:p>
            <a:r>
              <a:rPr lang="en-US" dirty="0" smtClean="0"/>
              <a:t>Furthermore, incorporating techniques like word2vec and bag-of-words can improve the accuracy and relevance of course recommendations by capturing semantic relationships and textual features.</a:t>
            </a:r>
          </a:p>
          <a:p>
            <a:r>
              <a:rPr lang="en-US" dirty="0" smtClean="0"/>
              <a:t>By the end of this presentation, we aim to provide a comprehensive understanding of recommendation engines and their applications in the context of a Coursera lab. We will also showcase our analysis and results, highlighting the effectiveness of different recommendation techniques in delivering personalized course recommendations.</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3</a:t>
            </a:fld>
            <a:endParaRPr lang="en-US"/>
          </a:p>
        </p:txBody>
      </p:sp>
    </p:spTree>
    <p:extLst>
      <p:ext uri="{BB962C8B-B14F-4D97-AF65-F5344CB8AC3E}">
        <p14:creationId xmlns:p14="http://schemas.microsoft.com/office/powerpoint/2010/main" val="137405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a:t>
            </a:r>
          </a:p>
          <a:p>
            <a:endParaRPr lang="en-US" dirty="0" smtClean="0"/>
          </a:p>
          <a:p>
            <a:r>
              <a:rPr lang="en-US" dirty="0" err="1" smtClean="0"/>
              <a:t>Profile_genre</a:t>
            </a:r>
            <a:r>
              <a:rPr lang="en-US" dirty="0" smtClean="0"/>
              <a:t>: Contains user IDs and genre preferences of users.</a:t>
            </a:r>
          </a:p>
          <a:p>
            <a:r>
              <a:rPr lang="en-US" dirty="0" err="1" smtClean="0"/>
              <a:t>test_user_ratings</a:t>
            </a:r>
            <a:r>
              <a:rPr lang="en-US" dirty="0" smtClean="0"/>
              <a:t>: User ratings for courses.</a:t>
            </a:r>
          </a:p>
          <a:p>
            <a:r>
              <a:rPr lang="en-US" dirty="0" smtClean="0"/>
              <a:t>Data Preparation, Cleaning, and Feature Engineering:</a:t>
            </a:r>
          </a:p>
          <a:p>
            <a:endParaRPr lang="en-US" dirty="0" smtClean="0"/>
          </a:p>
          <a:p>
            <a:r>
              <a:rPr lang="en-US" dirty="0" smtClean="0"/>
              <a:t>Scale the </a:t>
            </a:r>
            <a:r>
              <a:rPr lang="en-US" dirty="0" err="1" smtClean="0"/>
              <a:t>user_profile_genre</a:t>
            </a:r>
            <a:r>
              <a:rPr lang="en-US" dirty="0" smtClean="0"/>
              <a:t> dataset to ensure consistent ranges of values.</a:t>
            </a:r>
          </a:p>
          <a:p>
            <a:r>
              <a:rPr lang="en-US" dirty="0" smtClean="0"/>
              <a:t>Apply a clustering algorithm, such as K-means clustering. Consider using PCA to reduce dimensionality before clustering.</a:t>
            </a:r>
          </a:p>
          <a:p>
            <a:r>
              <a:rPr lang="en-US" dirty="0" smtClean="0"/>
              <a:t>Determine the optimal number of clusters by analyzing divergence plots or other evaluation metrics.</a:t>
            </a:r>
          </a:p>
          <a:p>
            <a:r>
              <a:rPr lang="en-US" dirty="0" smtClean="0"/>
              <a:t>Fit the clustering algorithm using the selected number of clusters.</a:t>
            </a:r>
          </a:p>
          <a:p>
            <a:r>
              <a:rPr lang="en-US" dirty="0" smtClean="0"/>
              <a:t>Assign each user to a specific cluster based on their genre preferences.</a:t>
            </a:r>
          </a:p>
          <a:p>
            <a:r>
              <a:rPr lang="en-US" dirty="0" smtClean="0"/>
              <a:t>Recommendation Score Calculation:</a:t>
            </a:r>
          </a:p>
          <a:p>
            <a:endParaRPr lang="en-US" dirty="0" smtClean="0"/>
          </a:p>
          <a:p>
            <a:r>
              <a:rPr lang="en-US" dirty="0" smtClean="0"/>
              <a:t>Identify the courses seen by each user based on their ratings in the </a:t>
            </a:r>
            <a:r>
              <a:rPr lang="en-US" dirty="0" err="1" smtClean="0"/>
              <a:t>user_rating</a:t>
            </a:r>
            <a:r>
              <a:rPr lang="en-US" dirty="0" smtClean="0"/>
              <a:t> dataset.</a:t>
            </a:r>
          </a:p>
          <a:p>
            <a:r>
              <a:rPr lang="en-US" dirty="0" smtClean="0"/>
              <a:t>Determine the cluster to which the user belongs.</a:t>
            </a:r>
          </a:p>
          <a:p>
            <a:r>
              <a:rPr lang="en-US" dirty="0" smtClean="0"/>
              <a:t>Find other users in the same cluster and analyze the courses they have interacted with.</a:t>
            </a:r>
          </a:p>
          <a:p>
            <a:r>
              <a:rPr lang="en-US" dirty="0" smtClean="0"/>
              <a:t>Create a list of overall available courses by excluding the seen courses of the user.</a:t>
            </a:r>
          </a:p>
          <a:p>
            <a:r>
              <a:rPr lang="en-US" dirty="0" smtClean="0"/>
              <a:t>Calculate the popularity score for each unseen course based on how many users have interacted with it.</a:t>
            </a:r>
          </a:p>
          <a:p>
            <a:r>
              <a:rPr lang="en-US" dirty="0" smtClean="0"/>
              <a:t>Scale the popularity scores to a range of 0 to 100.</a:t>
            </a:r>
          </a:p>
          <a:p>
            <a:r>
              <a:rPr lang="en-US" dirty="0" smtClean="0"/>
              <a:t>Threshold and Recommended Courses:</a:t>
            </a:r>
          </a:p>
          <a:p>
            <a:endParaRPr lang="en-US" dirty="0" smtClean="0"/>
          </a:p>
          <a:p>
            <a:r>
              <a:rPr lang="en-US" dirty="0" smtClean="0"/>
              <a:t>Set a predefined threshold to filter the courses to be recommended.</a:t>
            </a:r>
          </a:p>
          <a:p>
            <a:r>
              <a:rPr lang="en-US" dirty="0" smtClean="0"/>
              <a:t>Recommend courses that have popularity scores higher than the threshold to the user.</a:t>
            </a:r>
          </a:p>
          <a:p>
            <a:r>
              <a:rPr lang="en-US" dirty="0" smtClean="0"/>
              <a:t>Summary:</a:t>
            </a:r>
          </a:p>
          <a:p>
            <a:endParaRPr lang="en-US" dirty="0" smtClean="0"/>
          </a:p>
          <a:p>
            <a:r>
              <a:rPr lang="en-US" dirty="0" smtClean="0"/>
              <a:t>In this recommender system, clustering algorithms are utilized to group users based on their genre preferences.</a:t>
            </a:r>
          </a:p>
          <a:p>
            <a:r>
              <a:rPr lang="en-US" dirty="0" smtClean="0"/>
              <a:t>The unseen courses are recommended based on their popularity scores, which are calculated by analyzing the interaction of users from the same cluster with those courses.</a:t>
            </a:r>
          </a:p>
          <a:p>
            <a:r>
              <a:rPr lang="en-US" dirty="0" smtClean="0"/>
              <a:t>A threshold is applied to select the courses to be recommended to the user.</a:t>
            </a:r>
          </a:p>
          <a:p>
            <a:r>
              <a:rPr lang="en-US" dirty="0" smtClean="0"/>
              <a:t>This approach helps in providing personalized recommendations by considering the preferences of users within the same cluster and suggesting popular courses based on their interests.</a:t>
            </a:r>
          </a:p>
          <a:p>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14</a:t>
            </a:fld>
            <a:endParaRPr lang="en-US"/>
          </a:p>
        </p:txBody>
      </p:sp>
    </p:spTree>
    <p:extLst>
      <p:ext uri="{BB962C8B-B14F-4D97-AF65-F5344CB8AC3E}">
        <p14:creationId xmlns:p14="http://schemas.microsoft.com/office/powerpoint/2010/main" val="103163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of contest based recommendation </a:t>
            </a:r>
          </a:p>
          <a:p>
            <a:r>
              <a:rPr lang="en-US" dirty="0" smtClean="0"/>
              <a:t>The word cloud left here shows actual courses user 1502801 enrolled mainly hadoop spark </a:t>
            </a:r>
            <a:r>
              <a:rPr lang="en-US" dirty="0" err="1" smtClean="0"/>
              <a:t>etc</a:t>
            </a:r>
            <a:endParaRPr lang="en-US" dirty="0" smtClean="0"/>
          </a:p>
          <a:p>
            <a:endParaRPr lang="en-US" dirty="0" smtClean="0"/>
          </a:p>
          <a:p>
            <a:r>
              <a:rPr lang="en-US" dirty="0" smtClean="0"/>
              <a:t>User profile recommendation suggesting more of the items the user has already seen big data, spark courses</a:t>
            </a:r>
          </a:p>
          <a:p>
            <a:r>
              <a:rPr lang="en-US" dirty="0" smtClean="0"/>
              <a:t> </a:t>
            </a:r>
          </a:p>
          <a:p>
            <a:r>
              <a:rPr lang="en-US" dirty="0" smtClean="0"/>
              <a:t>Course similarity recommends a mix of big data, analysis, and data science</a:t>
            </a:r>
          </a:p>
          <a:p>
            <a:endParaRPr lang="en-US" dirty="0" smtClean="0"/>
          </a:p>
          <a:p>
            <a:r>
              <a:rPr lang="en-US" dirty="0" smtClean="0"/>
              <a:t>Clustering probably finds users similar to test users who are mostly interested in data science</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17</a:t>
            </a:fld>
            <a:endParaRPr lang="en-US"/>
          </a:p>
        </p:txBody>
      </p:sp>
    </p:spTree>
    <p:extLst>
      <p:ext uri="{BB962C8B-B14F-4D97-AF65-F5344CB8AC3E}">
        <p14:creationId xmlns:p14="http://schemas.microsoft.com/office/powerpoint/2010/main" val="58588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Collaborative filtering is a widely used recommendation algorithm that can be implemented in different ways. In our project, we specifically focused on collaborative filtering using the K-nearest neighbors (KNN) algorithm. Here is a summary of the steps involved and the key information about collaborative filtering:</a:t>
            </a:r>
          </a:p>
          <a:p>
            <a:endParaRPr lang="en-US" dirty="0" smtClean="0"/>
          </a:p>
          <a:p>
            <a:r>
              <a:rPr lang="en-US" dirty="0" smtClean="0"/>
              <a:t>Data Preparation: We started with a user-course-rating </a:t>
            </a:r>
            <a:r>
              <a:rPr lang="en-US" dirty="0" err="1" smtClean="0"/>
              <a:t>dataframe</a:t>
            </a:r>
            <a:r>
              <a:rPr lang="en-US" dirty="0" smtClean="0"/>
              <a:t>, which represents the user-item interaction. This dense format was then converted into a sparse user-item interaction matrix using the pivot command in Pandas. To make the computations more manageable, we selected a subset of the data, including around 2,000 users and 104 courses.</a:t>
            </a:r>
          </a:p>
          <a:p>
            <a:endParaRPr lang="en-US" dirty="0" smtClean="0"/>
          </a:p>
          <a:p>
            <a:r>
              <a:rPr lang="en-US" dirty="0" smtClean="0"/>
              <a:t>Train-Test Split: The sparse matrix was divided into training and test data sets with a split ratio of 0.3. To ensure a fair evaluation, stratified sampling was performed to maintain an equal number of users in both sets.</a:t>
            </a:r>
          </a:p>
          <a:p>
            <a:endParaRPr lang="en-US" dirty="0" smtClean="0"/>
          </a:p>
          <a:p>
            <a:r>
              <a:rPr lang="en-US" dirty="0" smtClean="0"/>
              <a:t>KNN Model Training: Using the training data, we fit a KNN model. The goal is to find similar users based on their rating patterns. By calculating the similarities between user vectors in the interaction matrix, we identify the k nearest neighbors for each user. In our case, we set k to 5.</a:t>
            </a:r>
          </a:p>
          <a:p>
            <a:endParaRPr lang="en-US" dirty="0" smtClean="0"/>
          </a:p>
          <a:p>
            <a:r>
              <a:rPr lang="en-US" dirty="0" smtClean="0"/>
              <a:t>Prediction: With the KNN model trained, we can make predictions for the test data. For each user in the test set, we find their k nearest neighbors using the KNN model. Then, we aggregate the ratings of these neighbors to predict the ratings for the items that the user has not yet interacted with.</a:t>
            </a:r>
          </a:p>
          <a:p>
            <a:endParaRPr lang="en-US" dirty="0" smtClean="0"/>
          </a:p>
          <a:p>
            <a:r>
              <a:rPr lang="en-US" dirty="0" smtClean="0"/>
              <a:t>Evaluation: To assess the performance of our collaborative filtering model, we calculate the root mean square error (RMSE) for the predicted ratings compared to the actual ratings in the test data. In our project, the RMSE score was approximately 0.2381.</a:t>
            </a:r>
          </a:p>
          <a:p>
            <a:endParaRPr lang="en-US" dirty="0" smtClean="0"/>
          </a:p>
          <a:p>
            <a:r>
              <a:rPr lang="en-US" dirty="0" smtClean="0"/>
              <a:t>Collaborative filtering, specifically KNN-based, is a popular approach in recommendation systems. By leveraging the preferences and behaviors of similar users, it provides personalized recommendations. The user-item interaction matrix serves as the foundation for identifying similar users or items, and the KNN algorithm allows us to make predictions based on the ratings of those neighbors.</a:t>
            </a:r>
          </a:p>
          <a:p>
            <a:endParaRPr lang="en-US" dirty="0" smtClean="0"/>
          </a:p>
          <a:p>
            <a:r>
              <a:rPr lang="en-US" dirty="0" smtClean="0"/>
              <a:t>By summarizing the key steps and outcomes of our collaborative filtering using KNN, we can highlight the effectiveness of this approach in generating recommendations based on user-item interactions.</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19</a:t>
            </a:fld>
            <a:endParaRPr lang="en-US"/>
          </a:p>
        </p:txBody>
      </p:sp>
    </p:spTree>
    <p:extLst>
      <p:ext uri="{BB962C8B-B14F-4D97-AF65-F5344CB8AC3E}">
        <p14:creationId xmlns:p14="http://schemas.microsoft.com/office/powerpoint/2010/main" val="37566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 The input data consists of a </a:t>
            </a:r>
            <a:r>
              <a:rPr lang="en-US" dirty="0" err="1" smtClean="0"/>
              <a:t>dataframe</a:t>
            </a:r>
            <a:r>
              <a:rPr lang="en-US" dirty="0" smtClean="0"/>
              <a:t> called </a:t>
            </a:r>
            <a:r>
              <a:rPr lang="en-US" dirty="0" err="1" smtClean="0"/>
              <a:t>user_ratings_df</a:t>
            </a:r>
            <a:r>
              <a:rPr lang="en-US" dirty="0" smtClean="0"/>
              <a:t>, which is in a dense format, representing the user-item interactions. Each row corresponds to a specific user, and each column represents different items (courses). The cells contain the ratings given by users for the corresponding items.</a:t>
            </a:r>
          </a:p>
          <a:p>
            <a:endParaRPr lang="en-US" dirty="0" smtClean="0"/>
          </a:p>
          <a:p>
            <a:r>
              <a:rPr lang="en-US" dirty="0" smtClean="0"/>
              <a:t>Data Processing, Cleaning, and Feature Engineering: To apply NMF, we need to convert the dense </a:t>
            </a:r>
            <a:r>
              <a:rPr lang="en-US" dirty="0" err="1" smtClean="0"/>
              <a:t>dataframe</a:t>
            </a:r>
            <a:r>
              <a:rPr lang="en-US" dirty="0" smtClean="0"/>
              <a:t> into a sparse matrix format. The sparse matrix will have each row representing a user, and each column representing a course. The values in the matrix will be the ratings given by users for the respective courses.</a:t>
            </a:r>
          </a:p>
          <a:p>
            <a:endParaRPr lang="en-US" dirty="0" smtClean="0"/>
          </a:p>
          <a:p>
            <a:r>
              <a:rPr lang="en-US" dirty="0" smtClean="0"/>
              <a:t>Train-Test Split: Once we have the sparse matrix, we split the data into training and test sets. This is typically done to evaluate the performance of the recommendation model. A common split ratio is 70-30 or 80-20, where a certain percentage of the data is used for training the model, and the remaining portion is kept for testing.</a:t>
            </a:r>
          </a:p>
          <a:p>
            <a:endParaRPr lang="en-US" dirty="0" smtClean="0"/>
          </a:p>
          <a:p>
            <a:r>
              <a:rPr lang="en-US" dirty="0" smtClean="0"/>
              <a:t>NMF for Rating Predictions: With the training data, we apply NMF to factorize the sparse matrix into two lower-rank matrices: user factors and item factors. The number of factors determines the latent dimensions in which the user-item interactions are represented. NMF aims to find these factors that best approximate the original matrix by minimizing the reconstruction error.</a:t>
            </a:r>
          </a:p>
          <a:p>
            <a:endParaRPr lang="en-US" dirty="0" smtClean="0"/>
          </a:p>
          <a:p>
            <a:r>
              <a:rPr lang="en-US" dirty="0" smtClean="0"/>
              <a:t>Recommendation Score/Prediction: After obtaining the user and item factors, we can calculate the rating predictions for the test data. This is done by multiplying the user factors with the item factors to reconstruct the ratings matrix. The predicted ratings represent the likelihood of a user liking or interacting with a particular course.</a:t>
            </a:r>
          </a:p>
          <a:p>
            <a:endParaRPr lang="en-US" dirty="0" smtClean="0"/>
          </a:p>
          <a:p>
            <a:r>
              <a:rPr lang="en-US" dirty="0" smtClean="0"/>
              <a:t>Model Performance: To evaluate the performance of the NMF model, we calculate the Root Mean Square Error (RMSE) between the predicted ratings and the actual ratings in the test set. The lower the RMSE, the better the model's accuracy in predicting the user-item interactions. We got an RMSE OF 0.2577</a:t>
            </a:r>
          </a:p>
          <a:p>
            <a:endParaRPr lang="en-US" dirty="0" smtClean="0"/>
          </a:p>
          <a:p>
            <a:r>
              <a:rPr lang="en-US" dirty="0" smtClean="0"/>
              <a:t>Final Recommendation: Based on the predicted ratings, we can recommend courses to test users. The courses with the highest predicted ratings, indicating a higher likelihood of user interest, can be suggested as recommendations.</a:t>
            </a:r>
          </a:p>
          <a:p>
            <a:endParaRPr lang="en-US" dirty="0" smtClean="0"/>
          </a:p>
          <a:p>
            <a:r>
              <a:rPr lang="en-US" dirty="0" smtClean="0"/>
              <a:t>By following these steps, we can utilize Non-Negative Matrix Factorization to make predictions for recommending courses to test users. NMF helps uncover latent patterns and preferences in the user-item interactions, allowing for personalized recommendations based on these discovered factors.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20</a:t>
            </a:fld>
            <a:endParaRPr lang="en-US"/>
          </a:p>
        </p:txBody>
      </p:sp>
    </p:spTree>
    <p:extLst>
      <p:ext uri="{BB962C8B-B14F-4D97-AF65-F5344CB8AC3E}">
        <p14:creationId xmlns:p14="http://schemas.microsoft.com/office/powerpoint/2010/main" val="263535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 The raw data consists of a dense user rating matrix representing user-item interactions.</a:t>
            </a:r>
          </a:p>
          <a:p>
            <a:endParaRPr lang="en-US" dirty="0" smtClean="0"/>
          </a:p>
          <a:p>
            <a:r>
              <a:rPr lang="en-US" dirty="0" smtClean="0"/>
              <a:t>Data Preprocessing: The dense user rating matrix is transformed into a sparse user-item interaction matrix. User IDs and course IDs are converted to integer indices for embedding in the neural network. The rating values are scaled between 0 and 1. The data is then split into training and testing sets using a 0.3 split ratio with stratified sampling based on users.</a:t>
            </a:r>
          </a:p>
          <a:p>
            <a:endParaRPr lang="en-US" dirty="0" smtClean="0"/>
          </a:p>
          <a:p>
            <a:r>
              <a:rPr lang="en-US" dirty="0" smtClean="0"/>
              <a:t>Recommendation Score: Two different neural network models are trained. The first model is a simpler model with item and user embedding layers of size 16, along with item and user bias terms. L2 regularization and He normal embedding initializer are utilized. The second model includes additional dense layers of size 32 and 16 along with the embedding layers.</a:t>
            </a:r>
          </a:p>
          <a:p>
            <a:endParaRPr lang="en-US" dirty="0" smtClean="0"/>
          </a:p>
          <a:p>
            <a:r>
              <a:rPr lang="en-US" dirty="0" smtClean="0"/>
              <a:t>Prediction and Evaluation: The trained models are used to predict ratings for the test users. The performance of the models is evaluated using the Root Mean Square Error (RMSE). The simpler model achieves a validation RMSE of 0.1063, while the denser model achieves a validation RMSE of 0.1150.</a:t>
            </a:r>
          </a:p>
          <a:p>
            <a:endParaRPr lang="en-US" dirty="0" smtClean="0"/>
          </a:p>
          <a:p>
            <a:r>
              <a:rPr lang="en-US" dirty="0" smtClean="0"/>
              <a:t>Recommendation: Based on the predictions of the models, courses are recommended to the users. The recommended courses are determined by the highest predicted ratings, indicating a higher likelihood of user interest.</a:t>
            </a:r>
          </a:p>
          <a:p>
            <a:endParaRPr lang="en-US" dirty="0" smtClean="0"/>
          </a:p>
          <a:p>
            <a:r>
              <a:rPr lang="en-US" dirty="0" smtClean="0"/>
              <a:t>By utilizing artificial neural networks and collaborative filtering techniques, personalized course recommendations can be made to users based on their historical interactions. The models are trained to learn latent patterns and preferences from the user-item interactions, providing tailored recommendations to enhance the user experience.</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21</a:t>
            </a:fld>
            <a:endParaRPr lang="en-US"/>
          </a:p>
        </p:txBody>
      </p:sp>
    </p:spTree>
    <p:extLst>
      <p:ext uri="{BB962C8B-B14F-4D97-AF65-F5344CB8AC3E}">
        <p14:creationId xmlns:p14="http://schemas.microsoft.com/office/powerpoint/2010/main" val="548331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course titles from the course </a:t>
            </a:r>
            <a:r>
              <a:rPr lang="en-US" dirty="0" err="1" smtClean="0"/>
              <a:t>dataframe</a:t>
            </a:r>
            <a:r>
              <a:rPr lang="en-US" dirty="0" smtClean="0"/>
              <a:t> and get an essence of the type of data present, we can follow these steps:</a:t>
            </a:r>
          </a:p>
          <a:p>
            <a:endParaRPr lang="en-US" dirty="0" smtClean="0"/>
          </a:p>
          <a:p>
            <a:r>
              <a:rPr lang="en-US" dirty="0" smtClean="0"/>
              <a:t>Extract the course titles from the course </a:t>
            </a:r>
            <a:r>
              <a:rPr lang="en-US" dirty="0" err="1" smtClean="0"/>
              <a:t>dataframe</a:t>
            </a:r>
            <a:r>
              <a:rPr lang="en-US" dirty="0" smtClean="0"/>
              <a:t>.</a:t>
            </a:r>
          </a:p>
          <a:p>
            <a:r>
              <a:rPr lang="en-US" dirty="0" smtClean="0"/>
              <a:t>Preprocess the titles by removing </a:t>
            </a:r>
            <a:r>
              <a:rPr lang="en-US" dirty="0" err="1" smtClean="0"/>
              <a:t>stopwords</a:t>
            </a:r>
            <a:r>
              <a:rPr lang="en-US" dirty="0" smtClean="0"/>
              <a:t> using NLTK (Natural Language Toolkit).</a:t>
            </a:r>
          </a:p>
          <a:p>
            <a:r>
              <a:rPr lang="en-US" dirty="0" smtClean="0"/>
              <a:t>Generate a word cloud visualization to gain insights into the most common words in the titles.</a:t>
            </a:r>
          </a:p>
          <a:p>
            <a:r>
              <a:rPr lang="en-US" dirty="0" smtClean="0"/>
              <a:t>As we can see from the ```</a:t>
            </a:r>
            <a:r>
              <a:rPr lang="en-US" dirty="0" err="1" smtClean="0"/>
              <a:t>wordcloud</a:t>
            </a:r>
            <a:r>
              <a:rPr lang="en-US" dirty="0" smtClean="0"/>
              <a:t>```,  there are many popular IT related keywords such as python, data science, machine learning, big data, </a:t>
            </a:r>
            <a:r>
              <a:rPr lang="en-US" dirty="0" err="1" smtClean="0"/>
              <a:t>ai</a:t>
            </a:r>
            <a:r>
              <a:rPr lang="en-US" dirty="0" smtClean="0"/>
              <a:t>, </a:t>
            </a:r>
            <a:r>
              <a:rPr lang="en-US" dirty="0" err="1" smtClean="0"/>
              <a:t>tensorflow</a:t>
            </a:r>
            <a:r>
              <a:rPr lang="en-US" dirty="0" smtClean="0"/>
              <a:t>, container, cloud, etc. By looking at these keywords, we should have a general understanding that the courses in the dataset are focused on demanding IT skills.</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5</a:t>
            </a:fld>
            <a:endParaRPr lang="en-US"/>
          </a:p>
        </p:txBody>
      </p:sp>
    </p:spTree>
    <p:extLst>
      <p:ext uri="{BB962C8B-B14F-4D97-AF65-F5344CB8AC3E}">
        <p14:creationId xmlns:p14="http://schemas.microsoft.com/office/powerpoint/2010/main" val="422703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analysis, we aimed to explore the distribution of courses across different genres using their titles. To achieve this, we processed the course data and extracted the genre information. The output of our analysis is a bar plot that showcases the number of courses available in each genre.</a:t>
            </a:r>
          </a:p>
          <a:p>
            <a:endParaRPr lang="en-US" dirty="0" smtClean="0"/>
          </a:p>
          <a:p>
            <a:r>
              <a:rPr lang="en-US" dirty="0" smtClean="0"/>
              <a:t>The genres represent different areas of study or topics covered by the courses. Here are the key findings from the analysis:</a:t>
            </a:r>
          </a:p>
          <a:p>
            <a:endParaRPr lang="en-US" dirty="0" smtClean="0"/>
          </a:p>
          <a:p>
            <a:r>
              <a:rPr lang="en-US" dirty="0" smtClean="0"/>
              <a:t>Backend Development: This genre has the highest number of courses, indicating a significant focus on building server-side applications and infrastructure.</a:t>
            </a:r>
          </a:p>
          <a:p>
            <a:r>
              <a:rPr lang="en-US" dirty="0" smtClean="0"/>
              <a:t>Machine Learning: The second most popular genre, suggesting a growing interest in the field of machine learning and artificial intelligence.</a:t>
            </a:r>
          </a:p>
          <a:p>
            <a:r>
              <a:rPr lang="en-US" dirty="0" smtClean="0"/>
              <a:t>Database: With a substantial number of courses, this genre highlights the importance of database management and data storage.</a:t>
            </a:r>
          </a:p>
          <a:p>
            <a:r>
              <a:rPr lang="en-US" dirty="0" smtClean="0"/>
              <a:t>Data Analysis: This genre focuses on courses related to analyzing and interpreting data, indicating the relevance of data-driven decision-making.</a:t>
            </a:r>
          </a:p>
          <a:p>
            <a:r>
              <a:rPr lang="en-US" dirty="0" smtClean="0"/>
              <a:t>Data Science: Although slightly lower in count, this genre indicates a specific emphasis on the scientific study and application of data.</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6</a:t>
            </a:fld>
            <a:endParaRPr lang="en-US"/>
          </a:p>
        </p:txBody>
      </p:sp>
    </p:spTree>
    <p:extLst>
      <p:ext uri="{BB962C8B-B14F-4D97-AF65-F5344CB8AC3E}">
        <p14:creationId xmlns:p14="http://schemas.microsoft.com/office/powerpoint/2010/main" val="101226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ratings data, we have information about users, courses, and the ratings they have given. By analyzing the number of ratings given by each user, we were able to count the total course enrollments of users. We visualized this information using a histogram plot.</a:t>
            </a:r>
          </a:p>
          <a:p>
            <a:endParaRPr lang="en-US" dirty="0" smtClean="0"/>
          </a:p>
          <a:p>
            <a:r>
              <a:rPr lang="en-US" dirty="0" smtClean="0"/>
              <a:t>The histogram plot showed us the frequency of enrollments. We observed that there is a high frequency of users who have enrolled in only one course. This indicates that a significant number of users interact with a single course and may not explore other courses.</a:t>
            </a:r>
          </a:p>
          <a:p>
            <a:endParaRPr lang="en-US" dirty="0" smtClean="0"/>
          </a:p>
          <a:p>
            <a:r>
              <a:rPr lang="en-US" dirty="0" smtClean="0"/>
              <a:t>There is a noticeable drop in enrollments from 2 to 5 courses, suggesting that after enrolling in one course, there is a decrease in the likelihood of users enrolling in additional courses up to a certain point.</a:t>
            </a:r>
          </a:p>
          <a:p>
            <a:endParaRPr lang="en-US" dirty="0" smtClean="0"/>
          </a:p>
          <a:p>
            <a:r>
              <a:rPr lang="en-US" dirty="0" smtClean="0"/>
              <a:t>Interestingly, we observe a peak around 6 to 7 course enrollments, indicating that some users are more enthusiastic about learning and tend to engage with multiple courses.</a:t>
            </a:r>
          </a:p>
          <a:p>
            <a:endParaRPr lang="en-US" dirty="0" smtClean="0"/>
          </a:p>
          <a:p>
            <a:r>
              <a:rPr lang="en-US" dirty="0" smtClean="0"/>
              <a:t>As the number of course enrollments increases beyond 7, we observe a gradual decrease in frequency until it reaches around 60 enrollments. This suggests that while there are users who are highly active and enroll in multiple courses, the number of such users decreases as the number of course enrollments increases.</a:t>
            </a:r>
          </a:p>
          <a:p>
            <a:endParaRPr lang="en-US" dirty="0" smtClean="0"/>
          </a:p>
          <a:p>
            <a:r>
              <a:rPr lang="en-US" dirty="0" smtClean="0"/>
              <a:t>Overall, this analysis provides insights into the distribution of course enrollments among users and highlights the varying levels of engagement and learning interests among the user population.</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7</a:t>
            </a:fld>
            <a:endParaRPr lang="en-US"/>
          </a:p>
        </p:txBody>
      </p:sp>
    </p:spTree>
    <p:extLst>
      <p:ext uri="{BB962C8B-B14F-4D97-AF65-F5344CB8AC3E}">
        <p14:creationId xmlns:p14="http://schemas.microsoft.com/office/powerpoint/2010/main" val="353329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20 most popular courses, based on the rating counts, provide valuable insights into the preferences and interests of the users. This information can be tied to the previous slides that showed the enrollment distribution and highlighted the presence of users with varying levels of course interactions.</a:t>
            </a:r>
          </a:p>
          <a:p>
            <a:endParaRPr lang="en-US" dirty="0" smtClean="0"/>
          </a:p>
          <a:p>
            <a:r>
              <a:rPr lang="en-US" dirty="0" smtClean="0"/>
              <a:t>Some key insights from the visualization of the top 20 most popular courses include:</a:t>
            </a:r>
          </a:p>
          <a:p>
            <a:endParaRPr lang="en-US" dirty="0" smtClean="0"/>
          </a:p>
          <a:p>
            <a:r>
              <a:rPr lang="en-US" dirty="0" smtClean="0"/>
              <a:t>Python for Data Science, Introduction to Data Science, and Big Data 101 are the three most popular courses, with the highest rating counts. This suggests a strong interest in data science, analytics, and big data technologies among the users.</a:t>
            </a:r>
          </a:p>
          <a:p>
            <a:endParaRPr lang="en-US" dirty="0" smtClean="0"/>
          </a:p>
          <a:p>
            <a:r>
              <a:rPr lang="en-US" dirty="0" smtClean="0"/>
              <a:t>Courses related to specific technologies and tools like Hadoop, Spark, Docker, and SQL and Relational Databases have a significant presence in the top 20 list. This indicates a demand for learning these technologies for data processing and management.</a:t>
            </a:r>
          </a:p>
          <a:p>
            <a:endParaRPr lang="en-US" dirty="0" smtClean="0"/>
          </a:p>
          <a:p>
            <a:r>
              <a:rPr lang="en-US" dirty="0" smtClean="0"/>
              <a:t>The inclusion of courses like Data Science Methodology, Data Science Hands-on with Open Source Tools, and Deep Learning 101 highlights the interest in gaining comprehensive knowledge and practical skills in the field of data science and machine learning.</a:t>
            </a:r>
          </a:p>
          <a:p>
            <a:endParaRPr lang="en-US" dirty="0" smtClean="0"/>
          </a:p>
          <a:p>
            <a:r>
              <a:rPr lang="en-US" dirty="0" smtClean="0"/>
              <a:t>The presence of courses on </a:t>
            </a:r>
            <a:r>
              <a:rPr lang="en-US" dirty="0" err="1" smtClean="0"/>
              <a:t>Blockchain</a:t>
            </a:r>
            <a:r>
              <a:rPr lang="en-US" dirty="0" smtClean="0"/>
              <a:t>, Data Privacy Fundamentals, and Introduction to Cloud reflects the growing importance of emerging technologies and their impact on various industries.</a:t>
            </a:r>
          </a:p>
          <a:p>
            <a:endParaRPr lang="en-US" dirty="0" smtClean="0"/>
          </a:p>
          <a:p>
            <a:r>
              <a:rPr lang="en-US" dirty="0" smtClean="0"/>
              <a:t>It is interesting to note that there is a mix of foundational courses such as Statistics 101 and introductory courses for specific technologies like </a:t>
            </a:r>
            <a:r>
              <a:rPr lang="en-US" dirty="0" err="1" smtClean="0"/>
              <a:t>MapReduce</a:t>
            </a:r>
            <a:r>
              <a:rPr lang="en-US" dirty="0" smtClean="0"/>
              <a:t> and YARN. This suggests a diverse learning approach among the users, with some focusing on building foundational knowledge while others delve into specialized areas.</a:t>
            </a:r>
          </a:p>
          <a:p>
            <a:endParaRPr lang="en-US" dirty="0" smtClean="0"/>
          </a:p>
          <a:p>
            <a:r>
              <a:rPr lang="en-US" dirty="0" smtClean="0"/>
              <a:t>Overall, the top 20 most popular courses provide valuable insights into the areas of interest and learning preferences of the user base. These insights can be used to tailor course offerings, develop targeted learning programs, and further enhance the educational experience for users.</a:t>
            </a:r>
          </a:p>
          <a:p>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8</a:t>
            </a:fld>
            <a:endParaRPr lang="en-US"/>
          </a:p>
        </p:txBody>
      </p:sp>
    </p:spTree>
    <p:extLst>
      <p:ext uri="{BB962C8B-B14F-4D97-AF65-F5344CB8AC3E}">
        <p14:creationId xmlns:p14="http://schemas.microsoft.com/office/powerpoint/2010/main" val="177421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contest-based recommender system, we leverage user profiles and course genres to provide personalized course recommendations. Let's walk through the key steps involved:</a:t>
            </a:r>
          </a:p>
          <a:p>
            <a:endParaRPr lang="en-US" dirty="0" smtClean="0"/>
          </a:p>
          <a:p>
            <a:r>
              <a:rPr lang="en-US" dirty="0" smtClean="0"/>
              <a:t>Raw Data:</a:t>
            </a:r>
          </a:p>
          <a:p>
            <a:endParaRPr lang="en-US" dirty="0" smtClean="0"/>
          </a:p>
          <a:p>
            <a:r>
              <a:rPr lang="en-US" dirty="0" smtClean="0"/>
              <a:t>Course Genre: This dataset contains information about courses, including their IDs, titles, and genre vectors. Each genre vector represents the genres associated with a particular course, where a value of 1 indicates the presence of that genre and 0 indicates its absence.</a:t>
            </a:r>
          </a:p>
          <a:p>
            <a:r>
              <a:rPr lang="en-US" dirty="0" smtClean="0"/>
              <a:t>Profile Genre: This dataset consists of user IDs and corresponding genre vectors. The genre vectors quantify the level of interest a user has in each genre, with higher values indicating stronger interest.</a:t>
            </a:r>
          </a:p>
          <a:p>
            <a:r>
              <a:rPr lang="en-US" dirty="0" smtClean="0"/>
              <a:t>Data Processing, Cleaning, and Feature Engineering:</a:t>
            </a:r>
          </a:p>
          <a:p>
            <a:endParaRPr lang="en-US" dirty="0" smtClean="0"/>
          </a:p>
          <a:p>
            <a:r>
              <a:rPr lang="en-US" dirty="0" smtClean="0"/>
              <a:t>We start by identifying unique users from the test user rating </a:t>
            </a:r>
            <a:r>
              <a:rPr lang="en-US" dirty="0" err="1" smtClean="0"/>
              <a:t>dataframe</a:t>
            </a:r>
            <a:r>
              <a:rPr lang="en-US" dirty="0" smtClean="0"/>
              <a:t> and extract the courses they have interacted with. This information forms the "seen courses" data, representing the courses the users have already enrolled in.</a:t>
            </a:r>
          </a:p>
          <a:p>
            <a:r>
              <a:rPr lang="en-US" dirty="0" smtClean="0"/>
              <a:t>Using the course genre data, we compile a list of all available courses. With this information, we can determine the "unseen courses" for each unique user, which are the courses they have not yet interacted with.</a:t>
            </a:r>
          </a:p>
          <a:p>
            <a:r>
              <a:rPr lang="en-US" dirty="0" smtClean="0"/>
              <a:t>Generate Recommendation Score:</a:t>
            </a:r>
          </a:p>
          <a:p>
            <a:endParaRPr lang="en-US" dirty="0" smtClean="0"/>
          </a:p>
          <a:p>
            <a:r>
              <a:rPr lang="en-US" dirty="0" smtClean="0"/>
              <a:t>To generate recommendation scores, we create a course matrix consisting of genre vectors for the unseen courses. We then perform a dot product between this course matrix and the test user profile vector, resulting in an mx1 vector of recommendation scores. Each score represents the suitability of a course for the specific user based on their genre preferences.</a:t>
            </a:r>
          </a:p>
          <a:p>
            <a:r>
              <a:rPr lang="en-US" dirty="0" smtClean="0"/>
              <a:t>Threshold:</a:t>
            </a:r>
          </a:p>
          <a:p>
            <a:endParaRPr lang="en-US" dirty="0" smtClean="0"/>
          </a:p>
          <a:p>
            <a:r>
              <a:rPr lang="en-US" dirty="0" smtClean="0"/>
              <a:t>We define a threshold based on the desired recommendation requirements. The threshold serves as a criterion to filter the recommendation scores. If a course's score exceeds the threshold, it is considered a potential recommendation for the user.</a:t>
            </a:r>
          </a:p>
          <a:p>
            <a:r>
              <a:rPr lang="en-US" dirty="0" smtClean="0"/>
              <a:t>Recommended Courses:</a:t>
            </a:r>
          </a:p>
          <a:p>
            <a:endParaRPr lang="en-US" dirty="0" smtClean="0"/>
          </a:p>
          <a:p>
            <a:r>
              <a:rPr lang="en-US" dirty="0" smtClean="0"/>
              <a:t>Only the courses that have recommendation scores higher than the threshold are recommended to the user. These recommended courses align with the user's interests and preferences, enhancing their learning experience.</a:t>
            </a:r>
          </a:p>
          <a:p>
            <a:r>
              <a:rPr lang="en-US" dirty="0" smtClean="0"/>
              <a:t>By following these steps, we can generate personalized course recommendations by considering user profiles, course genres, and the specified threshold. This approach ensures that users receive recommendations tailored to their individual interests and increases the likelihood of their engagement and satisfaction.</a:t>
            </a:r>
          </a:p>
        </p:txBody>
      </p:sp>
      <p:sp>
        <p:nvSpPr>
          <p:cNvPr id="4" name="Slide Number Placeholder 3"/>
          <p:cNvSpPr>
            <a:spLocks noGrp="1"/>
          </p:cNvSpPr>
          <p:nvPr>
            <p:ph type="sldNum" sz="quarter" idx="10"/>
          </p:nvPr>
        </p:nvSpPr>
        <p:spPr/>
        <p:txBody>
          <a:bodyPr/>
          <a:lstStyle/>
          <a:p>
            <a:fld id="{BD0942C1-3C0C-4D86-87A8-A907DFBE700C}" type="slidenum">
              <a:rPr lang="en-US" smtClean="0"/>
              <a:t>10</a:t>
            </a:fld>
            <a:endParaRPr lang="en-US"/>
          </a:p>
        </p:txBody>
      </p:sp>
    </p:spTree>
    <p:extLst>
      <p:ext uri="{BB962C8B-B14F-4D97-AF65-F5344CB8AC3E}">
        <p14:creationId xmlns:p14="http://schemas.microsoft.com/office/powerpoint/2010/main" val="283765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recommendation system build by me I have used a threshold score of 40 and average recommendation per user is 14 courses,</a:t>
            </a:r>
          </a:p>
          <a:p>
            <a:r>
              <a:rPr lang="en-US" dirty="0" smtClean="0"/>
              <a:t>Also looking into the top 10 most recommended courses I have also created a word cloud that tells use that most of the courses recommended are related to data engineering languages like spark </a:t>
            </a:r>
            <a:r>
              <a:rPr lang="en-US" dirty="0" err="1" smtClean="0"/>
              <a:t>sql</a:t>
            </a:r>
            <a:r>
              <a:rPr lang="en-US" dirty="0" smtClean="0"/>
              <a:t> </a:t>
            </a:r>
            <a:r>
              <a:rPr lang="en-US" dirty="0" err="1" smtClean="0"/>
              <a:t>bigdata</a:t>
            </a:r>
            <a:r>
              <a:rPr lang="en-US" dirty="0" smtClean="0"/>
              <a:t>, apache, data analysis, map reduce </a:t>
            </a:r>
            <a:r>
              <a:rPr lang="en-US" dirty="0" err="1" smtClean="0"/>
              <a:t>etc</a:t>
            </a:r>
            <a:endParaRPr lang="en-US" dirty="0" smtClean="0"/>
          </a:p>
          <a:p>
            <a:endParaRPr lang="en-US" dirty="0" smtClean="0"/>
          </a:p>
          <a:p>
            <a:r>
              <a:rPr lang="en-US" dirty="0" smtClean="0"/>
              <a:t>Also here I have looked into a word cloud for recommendation made to a particular user </a:t>
            </a:r>
            <a:r>
              <a:rPr lang="en-US" dirty="0" err="1" smtClean="0"/>
              <a:t>user</a:t>
            </a:r>
            <a:r>
              <a:rPr lang="en-US" dirty="0" smtClean="0"/>
              <a:t> id 1502801 to understand the different recommendation made by different algorithms.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11</a:t>
            </a:fld>
            <a:endParaRPr lang="en-US"/>
          </a:p>
        </p:txBody>
      </p:sp>
    </p:spTree>
    <p:extLst>
      <p:ext uri="{BB962C8B-B14F-4D97-AF65-F5344CB8AC3E}">
        <p14:creationId xmlns:p14="http://schemas.microsoft.com/office/powerpoint/2010/main" val="303179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a:t>
            </a:r>
          </a:p>
          <a:p>
            <a:endParaRPr lang="en-US" dirty="0" smtClean="0"/>
          </a:p>
          <a:p>
            <a:r>
              <a:rPr lang="en-US" dirty="0" smtClean="0"/>
              <a:t>Two datasets: "courses" and "</a:t>
            </a:r>
            <a:r>
              <a:rPr lang="en-US" dirty="0" err="1" smtClean="0"/>
              <a:t>test_user_rating</a:t>
            </a:r>
            <a:r>
              <a:rPr lang="en-US" dirty="0" smtClean="0"/>
              <a:t>"</a:t>
            </a:r>
          </a:p>
          <a:p>
            <a:r>
              <a:rPr lang="en-US" dirty="0" smtClean="0"/>
              <a:t>"courses" dataset contains course ID, title, and description</a:t>
            </a:r>
          </a:p>
          <a:p>
            <a:r>
              <a:rPr lang="en-US" dirty="0" smtClean="0"/>
              <a:t>"</a:t>
            </a:r>
            <a:r>
              <a:rPr lang="en-US" dirty="0" err="1" smtClean="0"/>
              <a:t>test_user_rating</a:t>
            </a:r>
            <a:r>
              <a:rPr lang="en-US" dirty="0" smtClean="0"/>
              <a:t>" dataset contains user ID, course ID, and rating</a:t>
            </a:r>
          </a:p>
          <a:p>
            <a:r>
              <a:rPr lang="en-US" dirty="0" smtClean="0"/>
              <a:t>Data Processing, Cleaning, and Feature Engineering:</a:t>
            </a:r>
          </a:p>
          <a:p>
            <a:endParaRPr lang="en-US" dirty="0" smtClean="0"/>
          </a:p>
          <a:p>
            <a:r>
              <a:rPr lang="en-US" dirty="0" smtClean="0"/>
              <a:t>Focus on the "courses" dataset</a:t>
            </a:r>
          </a:p>
          <a:p>
            <a:r>
              <a:rPr lang="en-US" dirty="0" smtClean="0"/>
              <a:t>Merge the "title" and "description" columns to create a textual paragraph for each course</a:t>
            </a:r>
          </a:p>
          <a:p>
            <a:r>
              <a:rPr lang="en-US" dirty="0" smtClean="0"/>
              <a:t>Tokenize the words using word tokenizer and remove English stop words</a:t>
            </a:r>
          </a:p>
          <a:p>
            <a:r>
              <a:rPr lang="en-US" dirty="0" smtClean="0"/>
              <a:t>Remove irrelevant words and keep only nouns using Part-of-Speech (POS) tagging</a:t>
            </a:r>
          </a:p>
          <a:p>
            <a:r>
              <a:rPr lang="en-US" dirty="0" smtClean="0"/>
              <a:t>Generate bag of words for each course using the Gensim package</a:t>
            </a:r>
          </a:p>
          <a:p>
            <a:r>
              <a:rPr lang="en-US" dirty="0" smtClean="0"/>
              <a:t>Bag of words represents a unique feature vector for each course</a:t>
            </a:r>
          </a:p>
          <a:p>
            <a:r>
              <a:rPr lang="en-US" dirty="0" smtClean="0"/>
              <a:t>Similarity Calculation:</a:t>
            </a:r>
          </a:p>
          <a:p>
            <a:endParaRPr lang="en-US" dirty="0" smtClean="0"/>
          </a:p>
          <a:p>
            <a:r>
              <a:rPr lang="en-US" dirty="0" smtClean="0"/>
              <a:t>Utilize cosine similarity metric to calculate similarity between courses</a:t>
            </a:r>
          </a:p>
          <a:p>
            <a:r>
              <a:rPr lang="en-US" dirty="0" smtClean="0"/>
              <a:t>Generate a similarity matrix that measures the similarity of each course to all other courses</a:t>
            </a:r>
          </a:p>
          <a:p>
            <a:r>
              <a:rPr lang="en-US" dirty="0" smtClean="0"/>
              <a:t>User's Seen and Unseen Courses:</a:t>
            </a:r>
          </a:p>
          <a:p>
            <a:endParaRPr lang="en-US" dirty="0" smtClean="0"/>
          </a:p>
          <a:p>
            <a:r>
              <a:rPr lang="en-US" dirty="0" smtClean="0"/>
              <a:t>Utilize the "</a:t>
            </a:r>
            <a:r>
              <a:rPr lang="en-US" dirty="0" err="1" smtClean="0"/>
              <a:t>test_user_rating</a:t>
            </a:r>
            <a:r>
              <a:rPr lang="en-US" dirty="0" smtClean="0"/>
              <a:t>" dataset to identify courses that each user has seen or enrolled in</a:t>
            </a:r>
          </a:p>
          <a:p>
            <a:r>
              <a:rPr lang="en-US" dirty="0" smtClean="0"/>
              <a:t>Use the list of all available courses to identify the courses that a user has not seen before</a:t>
            </a:r>
          </a:p>
          <a:p>
            <a:r>
              <a:rPr lang="en-US" dirty="0" smtClean="0"/>
              <a:t>Recommendation Score:</a:t>
            </a:r>
          </a:p>
          <a:p>
            <a:endParaRPr lang="en-US" dirty="0" smtClean="0"/>
          </a:p>
          <a:p>
            <a:r>
              <a:rPr lang="en-US" dirty="0" smtClean="0"/>
              <a:t>Calculate the recommendation score for each user's unseen courses</a:t>
            </a:r>
          </a:p>
          <a:p>
            <a:r>
              <a:rPr lang="en-US" dirty="0" smtClean="0"/>
              <a:t>Use the similarity matrix and the seen or enrolled courses to determine the similarity score</a:t>
            </a:r>
          </a:p>
          <a:p>
            <a:r>
              <a:rPr lang="en-US" dirty="0" smtClean="0"/>
              <a:t>The similarity score becomes the recommendation score for each unseen course</a:t>
            </a:r>
          </a:p>
          <a:p>
            <a:r>
              <a:rPr lang="en-US" dirty="0" smtClean="0"/>
              <a:t>Threshold:</a:t>
            </a:r>
          </a:p>
          <a:p>
            <a:endParaRPr lang="en-US" dirty="0" smtClean="0"/>
          </a:p>
          <a:p>
            <a:r>
              <a:rPr lang="en-US" dirty="0" smtClean="0"/>
              <a:t>Set a threshold score based on the requirements of the recommender system</a:t>
            </a:r>
          </a:p>
          <a:p>
            <a:r>
              <a:rPr lang="en-US" dirty="0" smtClean="0"/>
              <a:t>The threshold is used to filter out courses with similarity scores below the threshold</a:t>
            </a:r>
          </a:p>
          <a:p>
            <a:r>
              <a:rPr lang="en-US" dirty="0" smtClean="0"/>
              <a:t>Recommended Courses:</a:t>
            </a:r>
          </a:p>
          <a:p>
            <a:endParaRPr lang="en-US" dirty="0" smtClean="0"/>
          </a:p>
          <a:p>
            <a:r>
              <a:rPr lang="en-US" dirty="0" smtClean="0"/>
              <a:t>Select the unseen courses with similarity scores above the threshold</a:t>
            </a:r>
          </a:p>
          <a:p>
            <a:r>
              <a:rPr lang="en-US" dirty="0" smtClean="0"/>
              <a:t>These courses are recommended to the users as they are similar to the courses they have seen or enrolled in</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12</a:t>
            </a:fld>
            <a:endParaRPr lang="en-US"/>
          </a:p>
        </p:txBody>
      </p:sp>
    </p:spTree>
    <p:extLst>
      <p:ext uri="{BB962C8B-B14F-4D97-AF65-F5344CB8AC3E}">
        <p14:creationId xmlns:p14="http://schemas.microsoft.com/office/powerpoint/2010/main" val="179728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recommendation system build by me I have used a threshold score of 40 and average recommendation per user is 11 courses,</a:t>
            </a:r>
          </a:p>
          <a:p>
            <a:r>
              <a:rPr lang="en-US" dirty="0" smtClean="0"/>
              <a:t>Also looking into the top 10 most recommended courses I have also created a word cloud that tells use that most of the courses recommended are related to someone starting new </a:t>
            </a:r>
          </a:p>
          <a:p>
            <a:endParaRPr lang="en-US" dirty="0" smtClean="0"/>
          </a:p>
          <a:p>
            <a:r>
              <a:rPr lang="en-US" dirty="0" smtClean="0"/>
              <a:t>Also here I have looked into a word cloud for recommendation made to a particular user </a:t>
            </a:r>
            <a:r>
              <a:rPr lang="en-US" dirty="0" err="1" smtClean="0"/>
              <a:t>user</a:t>
            </a:r>
            <a:r>
              <a:rPr lang="en-US" dirty="0" smtClean="0"/>
              <a:t> id 1502801 to understand the different recommendation made by different algorithms.</a:t>
            </a:r>
            <a:endParaRPr lang="en-US" dirty="0"/>
          </a:p>
        </p:txBody>
      </p:sp>
      <p:sp>
        <p:nvSpPr>
          <p:cNvPr id="4" name="Slide Number Placeholder 3"/>
          <p:cNvSpPr>
            <a:spLocks noGrp="1"/>
          </p:cNvSpPr>
          <p:nvPr>
            <p:ph type="sldNum" sz="quarter" idx="10"/>
          </p:nvPr>
        </p:nvSpPr>
        <p:spPr/>
        <p:txBody>
          <a:bodyPr/>
          <a:lstStyle/>
          <a:p>
            <a:fld id="{BD0942C1-3C0C-4D86-87A8-A907DFBE700C}" type="slidenum">
              <a:rPr lang="en-US" smtClean="0"/>
              <a:t>13</a:t>
            </a:fld>
            <a:endParaRPr lang="en-US"/>
          </a:p>
        </p:txBody>
      </p:sp>
    </p:spTree>
    <p:extLst>
      <p:ext uri="{BB962C8B-B14F-4D97-AF65-F5344CB8AC3E}">
        <p14:creationId xmlns:p14="http://schemas.microsoft.com/office/powerpoint/2010/main" val="324129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3.svg"/><Relationship Id="rId4" Type="http://schemas.openxmlformats.org/officeDocument/2006/relationships/image" Target="../media/image4.png"/><Relationship Id="rId9" Type="http://schemas.openxmlformats.org/officeDocument/2006/relationships/image" Target="../media/image2.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8.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15" Type="http://schemas.openxmlformats.org/officeDocument/2006/relationships/image" Target="../media/image13.png"/><Relationship Id="rId4" Type="http://schemas.openxmlformats.org/officeDocument/2006/relationships/image" Target="../media/image2.png"/><Relationship Id="rId1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5536734"/>
            <a:ext cx="9815307" cy="1241679"/>
          </a:xfrm>
          <a:prstGeom prst="rect">
            <a:avLst/>
          </a:prstGeom>
        </p:spPr>
        <p:txBody>
          <a:bodyPr lIns="0" tIns="0" rIns="0" bIns="0" rtlCol="0" anchor="t">
            <a:spAutoFit/>
          </a:bodyPr>
          <a:lstStyle/>
          <a:p>
            <a:pPr algn="ctr">
              <a:lnSpc>
                <a:spcPts val="4967"/>
              </a:lnSpc>
            </a:pPr>
            <a:r>
              <a:rPr lang="en-US" sz="3599" spc="352">
                <a:solidFill>
                  <a:srgbClr val="8C52FF"/>
                </a:solidFill>
                <a:latin typeface="Oswald Bold"/>
              </a:rPr>
              <a:t>ONLINE COURSE RECOMMENDATION SYSTEM WITH MACHINE LEARNING</a:t>
            </a:r>
          </a:p>
        </p:txBody>
      </p:sp>
      <p:sp>
        <p:nvSpPr>
          <p:cNvPr id="9" name="TextBox 9"/>
          <p:cNvSpPr txBox="1"/>
          <p:nvPr/>
        </p:nvSpPr>
        <p:spPr>
          <a:xfrm>
            <a:off x="4236347" y="3476209"/>
            <a:ext cx="9815307" cy="1375410"/>
          </a:xfrm>
          <a:prstGeom prst="rect">
            <a:avLst/>
          </a:prstGeom>
        </p:spPr>
        <p:txBody>
          <a:bodyPr lIns="0" tIns="0" rIns="0" bIns="0" rtlCol="0" anchor="t">
            <a:spAutoFit/>
          </a:bodyPr>
          <a:lstStyle/>
          <a:p>
            <a:pPr algn="ctr">
              <a:lnSpc>
                <a:spcPts val="5519"/>
              </a:lnSpc>
            </a:pPr>
            <a:r>
              <a:rPr lang="en-US" sz="3999" spc="391">
                <a:solidFill>
                  <a:srgbClr val="231F20"/>
                </a:solidFill>
                <a:latin typeface="Oswald Bold"/>
              </a:rPr>
              <a:t>PERSONALIZED RECOMENDATION SYSYEM</a:t>
            </a:r>
          </a:p>
        </p:txBody>
      </p:sp>
      <p:sp>
        <p:nvSpPr>
          <p:cNvPr id="10" name="TextBox 10"/>
          <p:cNvSpPr txBox="1"/>
          <p:nvPr/>
        </p:nvSpPr>
        <p:spPr>
          <a:xfrm>
            <a:off x="2719596" y="7482578"/>
            <a:ext cx="12848809" cy="896299"/>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ABHISHEK GOSWAMI</a:t>
            </a:r>
          </a:p>
          <a:p>
            <a:pPr algn="ctr">
              <a:lnSpc>
                <a:spcPts val="3661"/>
              </a:lnSpc>
            </a:pPr>
            <a:r>
              <a:rPr lang="en-US" sz="2653" spc="140">
                <a:solidFill>
                  <a:srgbClr val="231F20"/>
                </a:solidFill>
                <a:latin typeface="Montserrat Classic Bold"/>
              </a:rPr>
              <a:t>06/29/2023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48895" y="2288751"/>
            <a:ext cx="2637081" cy="3112324"/>
            <a:chOff x="0" y="0"/>
            <a:chExt cx="1205425" cy="1422661"/>
          </a:xfrm>
        </p:grpSpPr>
        <p:sp>
          <p:nvSpPr>
            <p:cNvPr id="5" name="Freeform 5"/>
            <p:cNvSpPr/>
            <p:nvPr/>
          </p:nvSpPr>
          <p:spPr>
            <a:xfrm>
              <a:off x="0" y="0"/>
              <a:ext cx="1205425" cy="1422661"/>
            </a:xfrm>
            <a:custGeom>
              <a:avLst/>
              <a:gdLst/>
              <a:ahLst/>
              <a:cxnLst/>
              <a:rect l="l" t="t" r="r" b="b"/>
              <a:pathLst>
                <a:path w="1205425" h="1422661">
                  <a:moveTo>
                    <a:pt x="91010" y="0"/>
                  </a:moveTo>
                  <a:lnTo>
                    <a:pt x="1114415" y="0"/>
                  </a:lnTo>
                  <a:cubicBezTo>
                    <a:pt x="1164678" y="0"/>
                    <a:pt x="1205425" y="40746"/>
                    <a:pt x="1205425" y="91010"/>
                  </a:cubicBezTo>
                  <a:lnTo>
                    <a:pt x="1205425" y="1331651"/>
                  </a:lnTo>
                  <a:cubicBezTo>
                    <a:pt x="1205425" y="1381914"/>
                    <a:pt x="1164678" y="1422661"/>
                    <a:pt x="1114415" y="1422661"/>
                  </a:cubicBezTo>
                  <a:lnTo>
                    <a:pt x="91010" y="1422661"/>
                  </a:lnTo>
                  <a:cubicBezTo>
                    <a:pt x="40746" y="1422661"/>
                    <a:pt x="0" y="1381914"/>
                    <a:pt x="0" y="1331651"/>
                  </a:cubicBezTo>
                  <a:lnTo>
                    <a:pt x="0" y="91010"/>
                  </a:lnTo>
                  <a:cubicBezTo>
                    <a:pt x="0" y="40746"/>
                    <a:pt x="40746" y="0"/>
                    <a:pt x="91010"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548895" y="5660174"/>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447100" y="2834529"/>
            <a:ext cx="2352969" cy="3350299"/>
            <a:chOff x="0" y="0"/>
            <a:chExt cx="1075555" cy="1531441"/>
          </a:xfrm>
        </p:grpSpPr>
        <p:sp>
          <p:nvSpPr>
            <p:cNvPr id="11" name="Freeform 11"/>
            <p:cNvSpPr/>
            <p:nvPr/>
          </p:nvSpPr>
          <p:spPr>
            <a:xfrm>
              <a:off x="0" y="0"/>
              <a:ext cx="1075555" cy="1531441"/>
            </a:xfrm>
            <a:custGeom>
              <a:avLst/>
              <a:gdLst/>
              <a:ahLst/>
              <a:cxnLst/>
              <a:rect l="l" t="t" r="r" b="b"/>
              <a:pathLst>
                <a:path w="1075555" h="1531441">
                  <a:moveTo>
                    <a:pt x="101999" y="0"/>
                  </a:moveTo>
                  <a:lnTo>
                    <a:pt x="973557" y="0"/>
                  </a:lnTo>
                  <a:cubicBezTo>
                    <a:pt x="1000608" y="0"/>
                    <a:pt x="1026552" y="10746"/>
                    <a:pt x="1045680" y="29875"/>
                  </a:cubicBezTo>
                  <a:cubicBezTo>
                    <a:pt x="1064809" y="49003"/>
                    <a:pt x="1075555" y="74947"/>
                    <a:pt x="1075555" y="101999"/>
                  </a:cubicBezTo>
                  <a:lnTo>
                    <a:pt x="1075555" y="1429442"/>
                  </a:lnTo>
                  <a:cubicBezTo>
                    <a:pt x="1075555" y="1485774"/>
                    <a:pt x="1029889" y="1531441"/>
                    <a:pt x="973557" y="1531441"/>
                  </a:cubicBezTo>
                  <a:lnTo>
                    <a:pt x="101999" y="1531441"/>
                  </a:lnTo>
                  <a:cubicBezTo>
                    <a:pt x="74947" y="1531441"/>
                    <a:pt x="49003" y="1520694"/>
                    <a:pt x="29875" y="1501566"/>
                  </a:cubicBezTo>
                  <a:cubicBezTo>
                    <a:pt x="10746" y="1482438"/>
                    <a:pt x="0" y="1456494"/>
                    <a:pt x="0" y="1429442"/>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447100" y="6397293"/>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671724" y="2763140"/>
            <a:ext cx="2390211" cy="2163544"/>
            <a:chOff x="0" y="0"/>
            <a:chExt cx="1092579" cy="988968"/>
          </a:xfrm>
        </p:grpSpPr>
        <p:sp>
          <p:nvSpPr>
            <p:cNvPr id="17" name="Freeform 17"/>
            <p:cNvSpPr/>
            <p:nvPr/>
          </p:nvSpPr>
          <p:spPr>
            <a:xfrm>
              <a:off x="0" y="0"/>
              <a:ext cx="1092579" cy="988968"/>
            </a:xfrm>
            <a:custGeom>
              <a:avLst/>
              <a:gdLst/>
              <a:ahLst/>
              <a:cxnLst/>
              <a:rect l="l" t="t" r="r" b="b"/>
              <a:pathLst>
                <a:path w="1092579" h="988968">
                  <a:moveTo>
                    <a:pt x="100409" y="0"/>
                  </a:moveTo>
                  <a:lnTo>
                    <a:pt x="992170" y="0"/>
                  </a:lnTo>
                  <a:cubicBezTo>
                    <a:pt x="1047624" y="0"/>
                    <a:pt x="1092579" y="44955"/>
                    <a:pt x="1092579" y="100409"/>
                  </a:cubicBezTo>
                  <a:lnTo>
                    <a:pt x="1092579" y="888559"/>
                  </a:lnTo>
                  <a:cubicBezTo>
                    <a:pt x="1092579" y="944013"/>
                    <a:pt x="1047624" y="988968"/>
                    <a:pt x="992170" y="988968"/>
                  </a:cubicBezTo>
                  <a:lnTo>
                    <a:pt x="100409" y="988968"/>
                  </a:lnTo>
                  <a:cubicBezTo>
                    <a:pt x="44955" y="988968"/>
                    <a:pt x="0" y="944013"/>
                    <a:pt x="0" y="888559"/>
                  </a:cubicBezTo>
                  <a:lnTo>
                    <a:pt x="0" y="100409"/>
                  </a:lnTo>
                  <a:cubicBezTo>
                    <a:pt x="0" y="44955"/>
                    <a:pt x="44955" y="0"/>
                    <a:pt x="100409"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747552" y="5197474"/>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6800597" y="6536618"/>
            <a:ext cx="1425363" cy="402665"/>
          </a:xfrm>
          <a:custGeom>
            <a:avLst/>
            <a:gdLst/>
            <a:ahLst/>
            <a:cxnLst/>
            <a:rect l="l" t="t" r="r" b="b"/>
            <a:pathLst>
              <a:path w="1425363" h="402665">
                <a:moveTo>
                  <a:pt x="0" y="0"/>
                </a:moveTo>
                <a:lnTo>
                  <a:pt x="1425363" y="0"/>
                </a:lnTo>
                <a:lnTo>
                  <a:pt x="1425363"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1028700" y="-62977"/>
            <a:ext cx="12442597" cy="1064917"/>
          </a:xfrm>
          <a:prstGeom prst="rect">
            <a:avLst/>
          </a:prstGeom>
        </p:spPr>
        <p:txBody>
          <a:bodyPr lIns="0" tIns="0" rIns="0" bIns="0" rtlCol="0" anchor="t">
            <a:spAutoFit/>
          </a:bodyPr>
          <a:lstStyle/>
          <a:p>
            <a:pPr marL="0" lvl="0" indent="0">
              <a:lnSpc>
                <a:spcPts val="8738"/>
              </a:lnSpc>
              <a:spcBef>
                <a:spcPct val="0"/>
              </a:spcBef>
            </a:pPr>
            <a:r>
              <a:rPr lang="en-US" sz="6332" spc="620">
                <a:solidFill>
                  <a:srgbClr val="231F20"/>
                </a:solidFill>
                <a:latin typeface="Oswald Bold"/>
              </a:rPr>
              <a:t>CONTENT-BASED RECOMENDER</a:t>
            </a:r>
          </a:p>
        </p:txBody>
      </p:sp>
      <p:sp>
        <p:nvSpPr>
          <p:cNvPr id="24" name="TextBox 24"/>
          <p:cNvSpPr txBox="1"/>
          <p:nvPr/>
        </p:nvSpPr>
        <p:spPr>
          <a:xfrm>
            <a:off x="699679" y="5796490"/>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25" name="TextBox 25"/>
          <p:cNvSpPr txBox="1"/>
          <p:nvPr/>
        </p:nvSpPr>
        <p:spPr>
          <a:xfrm>
            <a:off x="669317" y="2393756"/>
            <a:ext cx="2396238" cy="3089166"/>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3 datasets</a:t>
            </a:r>
          </a:p>
          <a:p>
            <a:pPr marL="297787" lvl="1" indent="-148893">
              <a:lnSpc>
                <a:spcPts val="1930"/>
              </a:lnSpc>
              <a:buFont typeface="Arial"/>
              <a:buChar char="•"/>
            </a:pPr>
            <a:r>
              <a:rPr lang="en-US" sz="1379">
                <a:solidFill>
                  <a:srgbClr val="100F0D"/>
                </a:solidFill>
                <a:latin typeface="Montserrat Light"/>
              </a:rPr>
              <a:t>Course_genre - Course_id, Title, Genre vector *</a:t>
            </a:r>
          </a:p>
          <a:p>
            <a:pPr>
              <a:lnSpc>
                <a:spcPts val="1930"/>
              </a:lnSpc>
            </a:pPr>
            <a:endParaRPr lang="en-US" sz="1379">
              <a:solidFill>
                <a:srgbClr val="100F0D"/>
              </a:solidFill>
              <a:latin typeface="Montserrat Light"/>
            </a:endParaRPr>
          </a:p>
          <a:p>
            <a:pPr marL="297787" lvl="1" indent="-148893">
              <a:lnSpc>
                <a:spcPts val="1930"/>
              </a:lnSpc>
              <a:buFont typeface="Arial"/>
              <a:buChar char="•"/>
            </a:pPr>
            <a:r>
              <a:rPr lang="en-US" sz="1379">
                <a:solidFill>
                  <a:srgbClr val="100F0D"/>
                </a:solidFill>
                <a:latin typeface="Montserrat Light"/>
              </a:rPr>
              <a:t>Profile_genre - Userid, Genre Vector *</a:t>
            </a:r>
          </a:p>
          <a:p>
            <a:pPr>
              <a:lnSpc>
                <a:spcPts val="1930"/>
              </a:lnSpc>
            </a:pPr>
            <a:endParaRPr lang="en-US" sz="1379">
              <a:solidFill>
                <a:srgbClr val="100F0D"/>
              </a:solidFill>
              <a:latin typeface="Montserrat Light"/>
            </a:endParaRPr>
          </a:p>
          <a:p>
            <a:pPr marL="297787" lvl="1" indent="-148893">
              <a:lnSpc>
                <a:spcPts val="1930"/>
              </a:lnSpc>
              <a:buFont typeface="Arial"/>
              <a:buChar char="•"/>
            </a:pPr>
            <a:r>
              <a:rPr lang="en-US" sz="1379">
                <a:solidFill>
                  <a:srgbClr val="100F0D"/>
                </a:solidFill>
                <a:latin typeface="Montserrat Light"/>
              </a:rPr>
              <a:t>Test_user_rating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26" name="TextBox 26"/>
          <p:cNvSpPr txBox="1"/>
          <p:nvPr/>
        </p:nvSpPr>
        <p:spPr>
          <a:xfrm>
            <a:off x="4597883" y="6533609"/>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27" name="TextBox 27"/>
          <p:cNvSpPr txBox="1"/>
          <p:nvPr/>
        </p:nvSpPr>
        <p:spPr>
          <a:xfrm>
            <a:off x="4604602" y="2931277"/>
            <a:ext cx="2033593" cy="3262513"/>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Generate a user profile vector using Profile Genre data for each test user</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Identify unseen courses for the user by subtracting enrolled courses from all available courses</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Generate unseen courses genre matrix</a:t>
            </a:r>
          </a:p>
          <a:p>
            <a:pPr algn="ctr">
              <a:lnSpc>
                <a:spcPts val="1876"/>
              </a:lnSpc>
            </a:pPr>
            <a:r>
              <a:rPr lang="en-US" sz="1340">
                <a:solidFill>
                  <a:srgbClr val="100F0D"/>
                </a:solidFill>
                <a:latin typeface="Montserrat Light"/>
              </a:rPr>
              <a:t> </a:t>
            </a:r>
          </a:p>
        </p:txBody>
      </p:sp>
      <p:sp>
        <p:nvSpPr>
          <p:cNvPr id="28" name="TextBox 28"/>
          <p:cNvSpPr txBox="1"/>
          <p:nvPr/>
        </p:nvSpPr>
        <p:spPr>
          <a:xfrm>
            <a:off x="7822944" y="5301682"/>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29" name="TextBox 29"/>
          <p:cNvSpPr txBox="1"/>
          <p:nvPr/>
        </p:nvSpPr>
        <p:spPr>
          <a:xfrm>
            <a:off x="7850034" y="3019005"/>
            <a:ext cx="2033593" cy="1628523"/>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Perform Dot product of unseen course genre matrix and test user profile vector to get recommendation scores for each unseen course for the user</a:t>
            </a:r>
          </a:p>
        </p:txBody>
      </p:sp>
      <p:sp>
        <p:nvSpPr>
          <p:cNvPr id="30" name="Freeform 30"/>
          <p:cNvSpPr/>
          <p:nvPr/>
        </p:nvSpPr>
        <p:spPr>
          <a:xfrm rot="-8970905" flipH="1">
            <a:off x="3018118" y="5943372"/>
            <a:ext cx="1425363" cy="402665"/>
          </a:xfrm>
          <a:custGeom>
            <a:avLst/>
            <a:gdLst/>
            <a:ahLst/>
            <a:cxnLst/>
            <a:rect l="l" t="t" r="r" b="b"/>
            <a:pathLst>
              <a:path w="1425363" h="402665">
                <a:moveTo>
                  <a:pt x="1425362" y="0"/>
                </a:moveTo>
                <a:lnTo>
                  <a:pt x="0" y="0"/>
                </a:lnTo>
                <a:lnTo>
                  <a:pt x="0" y="402665"/>
                </a:lnTo>
                <a:lnTo>
                  <a:pt x="1425362" y="402665"/>
                </a:lnTo>
                <a:lnTo>
                  <a:pt x="1425362"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31" name="TextBox 31"/>
          <p:cNvSpPr txBox="1"/>
          <p:nvPr/>
        </p:nvSpPr>
        <p:spPr>
          <a:xfrm>
            <a:off x="2615139" y="1028630"/>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User Profiles and Course Genres</a:t>
            </a:r>
          </a:p>
        </p:txBody>
      </p:sp>
      <p:grpSp>
        <p:nvGrpSpPr>
          <p:cNvPr id="33" name="Group 33"/>
          <p:cNvGrpSpPr/>
          <p:nvPr/>
        </p:nvGrpSpPr>
        <p:grpSpPr>
          <a:xfrm>
            <a:off x="11643571" y="3215258"/>
            <a:ext cx="2388014" cy="3065212"/>
            <a:chOff x="0" y="0"/>
            <a:chExt cx="1091575" cy="1401126"/>
          </a:xfrm>
        </p:grpSpPr>
        <p:sp>
          <p:nvSpPr>
            <p:cNvPr id="34" name="Freeform 34"/>
            <p:cNvSpPr/>
            <p:nvPr/>
          </p:nvSpPr>
          <p:spPr>
            <a:xfrm>
              <a:off x="0" y="0"/>
              <a:ext cx="1091575" cy="1401126"/>
            </a:xfrm>
            <a:custGeom>
              <a:avLst/>
              <a:gdLst/>
              <a:ahLst/>
              <a:cxnLst/>
              <a:rect l="l" t="t" r="r" b="b"/>
              <a:pathLst>
                <a:path w="1091575" h="1401126">
                  <a:moveTo>
                    <a:pt x="100502" y="0"/>
                  </a:moveTo>
                  <a:lnTo>
                    <a:pt x="991073" y="0"/>
                  </a:lnTo>
                  <a:cubicBezTo>
                    <a:pt x="1046578" y="0"/>
                    <a:pt x="1091575" y="44996"/>
                    <a:pt x="1091575" y="100502"/>
                  </a:cubicBezTo>
                  <a:lnTo>
                    <a:pt x="1091575" y="1300624"/>
                  </a:lnTo>
                  <a:cubicBezTo>
                    <a:pt x="1091575" y="1356130"/>
                    <a:pt x="1046578" y="1401126"/>
                    <a:pt x="991073" y="1401126"/>
                  </a:cubicBezTo>
                  <a:lnTo>
                    <a:pt x="100502" y="1401126"/>
                  </a:lnTo>
                  <a:cubicBezTo>
                    <a:pt x="44996" y="1401126"/>
                    <a:pt x="0" y="1356130"/>
                    <a:pt x="0" y="1300624"/>
                  </a:cubicBezTo>
                  <a:lnTo>
                    <a:pt x="0" y="100502"/>
                  </a:lnTo>
                  <a:cubicBezTo>
                    <a:pt x="0" y="44996"/>
                    <a:pt x="44996" y="0"/>
                    <a:pt x="100502" y="0"/>
                  </a:cubicBezTo>
                  <a:close/>
                </a:path>
              </a:pathLst>
            </a:custGeom>
            <a:solidFill>
              <a:srgbClr val="FFFFFF">
                <a:alpha val="98824"/>
              </a:srgbClr>
            </a:solidFill>
          </p:spPr>
        </p:sp>
        <p:sp>
          <p:nvSpPr>
            <p:cNvPr id="35" name="TextBox 3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6" name="Group 36"/>
          <p:cNvGrpSpPr/>
          <p:nvPr/>
        </p:nvGrpSpPr>
        <p:grpSpPr>
          <a:xfrm>
            <a:off x="11533122" y="6505341"/>
            <a:ext cx="2352969" cy="679722"/>
            <a:chOff x="0" y="0"/>
            <a:chExt cx="1075555" cy="310705"/>
          </a:xfrm>
        </p:grpSpPr>
        <p:sp>
          <p:nvSpPr>
            <p:cNvPr id="37" name="Freeform 37"/>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38" name="TextBox 3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1683906" y="6641657"/>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THRESHOLD</a:t>
            </a:r>
          </a:p>
        </p:txBody>
      </p:sp>
      <p:sp>
        <p:nvSpPr>
          <p:cNvPr id="40" name="TextBox 40"/>
          <p:cNvSpPr txBox="1"/>
          <p:nvPr/>
        </p:nvSpPr>
        <p:spPr>
          <a:xfrm>
            <a:off x="11803259" y="3429087"/>
            <a:ext cx="2033593" cy="2562231"/>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a predefined score threshold to identify unseen courses to be recommended to the User</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The threshold is selected based on course recommendation requirement **</a:t>
            </a:r>
          </a:p>
        </p:txBody>
      </p:sp>
      <p:sp>
        <p:nvSpPr>
          <p:cNvPr id="41" name="Freeform 41"/>
          <p:cNvSpPr/>
          <p:nvPr/>
        </p:nvSpPr>
        <p:spPr>
          <a:xfrm rot="-8970905" flipH="1">
            <a:off x="10266065" y="5835324"/>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42" name="Group 42"/>
          <p:cNvGrpSpPr/>
          <p:nvPr/>
        </p:nvGrpSpPr>
        <p:grpSpPr>
          <a:xfrm>
            <a:off x="15212685" y="3081029"/>
            <a:ext cx="2352969" cy="1886732"/>
            <a:chOff x="0" y="0"/>
            <a:chExt cx="1075555" cy="862436"/>
          </a:xfrm>
        </p:grpSpPr>
        <p:sp>
          <p:nvSpPr>
            <p:cNvPr id="43" name="Freeform 43"/>
            <p:cNvSpPr/>
            <p:nvPr/>
          </p:nvSpPr>
          <p:spPr>
            <a:xfrm>
              <a:off x="0" y="0"/>
              <a:ext cx="1075555" cy="862436"/>
            </a:xfrm>
            <a:custGeom>
              <a:avLst/>
              <a:gdLst/>
              <a:ahLst/>
              <a:cxnLst/>
              <a:rect l="l" t="t" r="r" b="b"/>
              <a:pathLst>
                <a:path w="1075555" h="862436">
                  <a:moveTo>
                    <a:pt x="101999" y="0"/>
                  </a:moveTo>
                  <a:lnTo>
                    <a:pt x="973557" y="0"/>
                  </a:lnTo>
                  <a:cubicBezTo>
                    <a:pt x="1000608" y="0"/>
                    <a:pt x="1026552" y="10746"/>
                    <a:pt x="1045680" y="29875"/>
                  </a:cubicBezTo>
                  <a:cubicBezTo>
                    <a:pt x="1064809" y="49003"/>
                    <a:pt x="1075555" y="74947"/>
                    <a:pt x="1075555" y="101999"/>
                  </a:cubicBezTo>
                  <a:lnTo>
                    <a:pt x="1075555" y="760437"/>
                  </a:lnTo>
                  <a:cubicBezTo>
                    <a:pt x="1075555" y="787489"/>
                    <a:pt x="1064809" y="813433"/>
                    <a:pt x="1045680" y="832561"/>
                  </a:cubicBezTo>
                  <a:cubicBezTo>
                    <a:pt x="1026552" y="851690"/>
                    <a:pt x="1000608" y="862436"/>
                    <a:pt x="973557" y="862436"/>
                  </a:cubicBezTo>
                  <a:lnTo>
                    <a:pt x="101999" y="862436"/>
                  </a:lnTo>
                  <a:cubicBezTo>
                    <a:pt x="74947" y="862436"/>
                    <a:pt x="49003" y="851690"/>
                    <a:pt x="29875" y="832561"/>
                  </a:cubicBezTo>
                  <a:cubicBezTo>
                    <a:pt x="10746" y="813433"/>
                    <a:pt x="0" y="787489"/>
                    <a:pt x="0" y="76043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44" name="TextBox 4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45" name="Group 45"/>
          <p:cNvGrpSpPr/>
          <p:nvPr/>
        </p:nvGrpSpPr>
        <p:grpSpPr>
          <a:xfrm>
            <a:off x="15212685" y="5159228"/>
            <a:ext cx="2526420" cy="996219"/>
            <a:chOff x="0" y="0"/>
            <a:chExt cx="1154841" cy="455377"/>
          </a:xfrm>
        </p:grpSpPr>
        <p:sp>
          <p:nvSpPr>
            <p:cNvPr id="46" name="Freeform 46"/>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47" name="TextBox 4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8" name="Freeform 48"/>
          <p:cNvSpPr/>
          <p:nvPr/>
        </p:nvSpPr>
        <p:spPr>
          <a:xfrm rot="-1885381">
            <a:off x="14011553" y="653582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9" name="TextBox 49"/>
          <p:cNvSpPr txBox="1"/>
          <p:nvPr/>
        </p:nvSpPr>
        <p:spPr>
          <a:xfrm>
            <a:off x="15363469" y="5295544"/>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50" name="TextBox 50"/>
          <p:cNvSpPr txBox="1"/>
          <p:nvPr/>
        </p:nvSpPr>
        <p:spPr>
          <a:xfrm>
            <a:off x="15389235" y="331256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Unseen Courses having Recommendation scores higher than the threshold are recommended to the user</a:t>
            </a:r>
          </a:p>
        </p:txBody>
      </p:sp>
      <p:sp>
        <p:nvSpPr>
          <p:cNvPr id="51" name="TextBox 51"/>
          <p:cNvSpPr txBox="1"/>
          <p:nvPr/>
        </p:nvSpPr>
        <p:spPr>
          <a:xfrm>
            <a:off x="3067521" y="8697563"/>
            <a:ext cx="12710227" cy="1554479"/>
          </a:xfrm>
          <a:prstGeom prst="rect">
            <a:avLst/>
          </a:prstGeom>
        </p:spPr>
        <p:txBody>
          <a:bodyPr lIns="0" tIns="0" rIns="0" bIns="0" rtlCol="0" anchor="t">
            <a:spAutoFit/>
          </a:bodyPr>
          <a:lstStyle/>
          <a:p>
            <a:pPr>
              <a:lnSpc>
                <a:spcPts val="2520"/>
              </a:lnSpc>
            </a:pPr>
            <a:r>
              <a:rPr lang="en-US" sz="1800">
                <a:solidFill>
                  <a:srgbClr val="000000"/>
                </a:solidFill>
                <a:latin typeface="Livvic"/>
              </a:rPr>
              <a:t>Note: </a:t>
            </a:r>
          </a:p>
          <a:p>
            <a:pPr>
              <a:lnSpc>
                <a:spcPts val="2520"/>
              </a:lnSpc>
            </a:pPr>
            <a:r>
              <a:rPr lang="en-US" sz="1800">
                <a:solidFill>
                  <a:srgbClr val="000000"/>
                </a:solidFill>
                <a:latin typeface="Livvic"/>
              </a:rPr>
              <a:t>*Genre Vector comprises all available course genres and have values marked only specific to each row</a:t>
            </a:r>
          </a:p>
          <a:p>
            <a:pPr>
              <a:lnSpc>
                <a:spcPts val="2520"/>
              </a:lnSpc>
            </a:pPr>
            <a:r>
              <a:rPr lang="en-US" sz="1800">
                <a:solidFill>
                  <a:srgbClr val="000000"/>
                </a:solidFill>
                <a:latin typeface="Livvic"/>
              </a:rPr>
              <a:t>** Threshold score is selected based on requirements, a low threshold means more recommendations and a high would result in very few recommendations</a:t>
            </a:r>
          </a:p>
          <a:p>
            <a:pPr>
              <a:lnSpc>
                <a:spcPts val="2520"/>
              </a:lnSpc>
            </a:pPr>
            <a:endParaRPr lang="en-US" sz="1800">
              <a:solidFill>
                <a:srgbClr val="000000"/>
              </a:solidFill>
              <a:latin typeface="Livv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5" name="Freeform 5"/>
          <p:cNvSpPr/>
          <p:nvPr/>
        </p:nvSpPr>
        <p:spPr>
          <a:xfrm>
            <a:off x="7267377" y="5482418"/>
            <a:ext cx="4159534" cy="440498"/>
          </a:xfrm>
          <a:custGeom>
            <a:avLst/>
            <a:gdLst/>
            <a:ahLst/>
            <a:cxnLst/>
            <a:rect l="l" t="t" r="r" b="b"/>
            <a:pathLst>
              <a:path w="4159534" h="440498">
                <a:moveTo>
                  <a:pt x="0" y="0"/>
                </a:moveTo>
                <a:lnTo>
                  <a:pt x="4159534" y="0"/>
                </a:lnTo>
                <a:lnTo>
                  <a:pt x="4159534" y="440498"/>
                </a:lnTo>
                <a:lnTo>
                  <a:pt x="0" y="440498"/>
                </a:lnTo>
                <a:lnTo>
                  <a:pt x="0" y="0"/>
                </a:lnTo>
                <a:close/>
              </a:path>
            </a:pathLst>
          </a:custGeom>
          <a:blipFill>
            <a:blip r:embed="rId4"/>
            <a:stretch>
              <a:fillRect t="-86495"/>
            </a:stretch>
          </a:blipFill>
        </p:spPr>
      </p:sp>
      <p:sp>
        <p:nvSpPr>
          <p:cNvPr id="6" name="Freeform 6"/>
          <p:cNvSpPr/>
          <p:nvPr/>
        </p:nvSpPr>
        <p:spPr>
          <a:xfrm>
            <a:off x="12459833" y="4716058"/>
            <a:ext cx="5168016" cy="547297"/>
          </a:xfrm>
          <a:custGeom>
            <a:avLst/>
            <a:gdLst/>
            <a:ahLst/>
            <a:cxnLst/>
            <a:rect l="l" t="t" r="r" b="b"/>
            <a:pathLst>
              <a:path w="5168016" h="547297">
                <a:moveTo>
                  <a:pt x="0" y="0"/>
                </a:moveTo>
                <a:lnTo>
                  <a:pt x="5168015" y="0"/>
                </a:lnTo>
                <a:lnTo>
                  <a:pt x="5168015" y="547298"/>
                </a:lnTo>
                <a:lnTo>
                  <a:pt x="0" y="547298"/>
                </a:lnTo>
                <a:lnTo>
                  <a:pt x="0" y="0"/>
                </a:lnTo>
                <a:close/>
              </a:path>
            </a:pathLst>
          </a:custGeom>
          <a:blipFill>
            <a:blip r:embed="rId4"/>
            <a:stretch>
              <a:fillRect t="-86495"/>
            </a:stretch>
          </a:blipFill>
        </p:spPr>
      </p:sp>
      <p:sp>
        <p:nvSpPr>
          <p:cNvPr id="7" name="Freeform 7"/>
          <p:cNvSpPr/>
          <p:nvPr/>
        </p:nvSpPr>
        <p:spPr>
          <a:xfrm>
            <a:off x="7267377" y="1779311"/>
            <a:ext cx="4159534" cy="3674255"/>
          </a:xfrm>
          <a:custGeom>
            <a:avLst/>
            <a:gdLst/>
            <a:ahLst/>
            <a:cxnLst/>
            <a:rect l="l" t="t" r="r" b="b"/>
            <a:pathLst>
              <a:path w="4159534" h="3674255">
                <a:moveTo>
                  <a:pt x="0" y="0"/>
                </a:moveTo>
                <a:lnTo>
                  <a:pt x="4159534" y="0"/>
                </a:lnTo>
                <a:lnTo>
                  <a:pt x="4159534" y="3674255"/>
                </a:lnTo>
                <a:lnTo>
                  <a:pt x="0" y="3674255"/>
                </a:lnTo>
                <a:lnTo>
                  <a:pt x="0" y="0"/>
                </a:lnTo>
                <a:close/>
              </a:path>
            </a:pathLst>
          </a:custGeom>
          <a:blipFill>
            <a:blip r:embed="rId5"/>
            <a:stretch>
              <a:fillRect/>
            </a:stretch>
          </a:blipFill>
        </p:spPr>
      </p:sp>
      <p:sp>
        <p:nvSpPr>
          <p:cNvPr id="8" name="Freeform 8"/>
          <p:cNvSpPr/>
          <p:nvPr/>
        </p:nvSpPr>
        <p:spPr>
          <a:xfrm>
            <a:off x="12229231" y="1779311"/>
            <a:ext cx="5398617" cy="2936748"/>
          </a:xfrm>
          <a:custGeom>
            <a:avLst/>
            <a:gdLst/>
            <a:ahLst/>
            <a:cxnLst/>
            <a:rect l="l" t="t" r="r" b="b"/>
            <a:pathLst>
              <a:path w="5398617" h="2936748">
                <a:moveTo>
                  <a:pt x="0" y="0"/>
                </a:moveTo>
                <a:lnTo>
                  <a:pt x="5398617" y="0"/>
                </a:lnTo>
                <a:lnTo>
                  <a:pt x="5398617" y="2936747"/>
                </a:lnTo>
                <a:lnTo>
                  <a:pt x="0" y="2936747"/>
                </a:lnTo>
                <a:lnTo>
                  <a:pt x="0" y="0"/>
                </a:lnTo>
                <a:close/>
              </a:path>
            </a:pathLst>
          </a:custGeom>
          <a:blipFill>
            <a:blip r:embed="rId6"/>
            <a:stretch>
              <a:fillRect/>
            </a:stretch>
          </a:blipFill>
        </p:spPr>
      </p:sp>
      <p:sp>
        <p:nvSpPr>
          <p:cNvPr id="9" name="Freeform 9"/>
          <p:cNvSpPr/>
          <p:nvPr/>
        </p:nvSpPr>
        <p:spPr>
          <a:xfrm>
            <a:off x="7267377" y="9778561"/>
            <a:ext cx="6941677" cy="735129"/>
          </a:xfrm>
          <a:custGeom>
            <a:avLst/>
            <a:gdLst/>
            <a:ahLst/>
            <a:cxnLst/>
            <a:rect l="l" t="t" r="r" b="b"/>
            <a:pathLst>
              <a:path w="6941677" h="735129">
                <a:moveTo>
                  <a:pt x="0" y="0"/>
                </a:moveTo>
                <a:lnTo>
                  <a:pt x="6941677" y="0"/>
                </a:lnTo>
                <a:lnTo>
                  <a:pt x="6941677" y="735129"/>
                </a:lnTo>
                <a:lnTo>
                  <a:pt x="0" y="735129"/>
                </a:lnTo>
                <a:lnTo>
                  <a:pt x="0" y="0"/>
                </a:lnTo>
                <a:close/>
              </a:path>
            </a:pathLst>
          </a:custGeom>
          <a:blipFill>
            <a:blip r:embed="rId4"/>
            <a:stretch>
              <a:fillRect t="-86495"/>
            </a:stretch>
          </a:blipFill>
        </p:spPr>
      </p:sp>
      <p:sp>
        <p:nvSpPr>
          <p:cNvPr id="10" name="Freeform 10"/>
          <p:cNvSpPr/>
          <p:nvPr/>
        </p:nvSpPr>
        <p:spPr>
          <a:xfrm>
            <a:off x="6732314" y="5951491"/>
            <a:ext cx="8311526" cy="4063413"/>
          </a:xfrm>
          <a:custGeom>
            <a:avLst/>
            <a:gdLst/>
            <a:ahLst/>
            <a:cxnLst/>
            <a:rect l="l" t="t" r="r" b="b"/>
            <a:pathLst>
              <a:path w="8311526" h="4063413">
                <a:moveTo>
                  <a:pt x="0" y="0"/>
                </a:moveTo>
                <a:lnTo>
                  <a:pt x="8311526" y="0"/>
                </a:lnTo>
                <a:lnTo>
                  <a:pt x="8311526" y="4063413"/>
                </a:lnTo>
                <a:lnTo>
                  <a:pt x="0" y="4063413"/>
                </a:lnTo>
                <a:lnTo>
                  <a:pt x="0" y="0"/>
                </a:lnTo>
                <a:close/>
              </a:path>
            </a:pathLst>
          </a:custGeom>
          <a:blipFill>
            <a:blip r:embed="rId7"/>
            <a:stretch>
              <a:fillRect/>
            </a:stretch>
          </a:blipFill>
        </p:spPr>
      </p:sp>
      <p:sp>
        <p:nvSpPr>
          <p:cNvPr id="11" name="TextBox 11"/>
          <p:cNvSpPr txBox="1"/>
          <p:nvPr/>
        </p:nvSpPr>
        <p:spPr>
          <a:xfrm>
            <a:off x="2291216" y="130703"/>
            <a:ext cx="13617940" cy="1429533"/>
          </a:xfrm>
          <a:prstGeom prst="rect">
            <a:avLst/>
          </a:prstGeom>
        </p:spPr>
        <p:txBody>
          <a:bodyPr lIns="0" tIns="0" rIns="0" bIns="0" rtlCol="0" anchor="t">
            <a:spAutoFit/>
          </a:bodyPr>
          <a:lstStyle/>
          <a:p>
            <a:pPr marL="0" lvl="0" indent="0" algn="ctr">
              <a:lnSpc>
                <a:spcPts val="5702"/>
              </a:lnSpc>
              <a:spcBef>
                <a:spcPct val="0"/>
              </a:spcBef>
            </a:pPr>
            <a:r>
              <a:rPr lang="en-US" sz="4132" spc="404">
                <a:solidFill>
                  <a:srgbClr val="231F20"/>
                </a:solidFill>
                <a:latin typeface="Oswald Bold"/>
              </a:rPr>
              <a:t>EVALUATION RESULTS OF USER PROFILE-BASED RECOMMENDER SYSTEM</a:t>
            </a:r>
          </a:p>
        </p:txBody>
      </p:sp>
      <p:sp>
        <p:nvSpPr>
          <p:cNvPr id="12" name="TextBox 12"/>
          <p:cNvSpPr txBox="1"/>
          <p:nvPr/>
        </p:nvSpPr>
        <p:spPr>
          <a:xfrm>
            <a:off x="481171" y="2700493"/>
            <a:ext cx="6139700" cy="58445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0000"/>
                </a:solidFill>
                <a:latin typeface="Canva Sans"/>
              </a:rPr>
              <a:t>The threshold utilized for this recommendation system is 40</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The average recommendation per user is 14 courses</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The top 20 recommendations look be specialized for data engineering tools like Spark, apache, big data, scala, MapReduce, etc</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Sample recommendations made to user 1502801 in line with overall recomendations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48895" y="3081029"/>
            <a:ext cx="2564704" cy="2320045"/>
            <a:chOff x="0" y="0"/>
            <a:chExt cx="1172341" cy="1060506"/>
          </a:xfrm>
        </p:grpSpPr>
        <p:sp>
          <p:nvSpPr>
            <p:cNvPr id="5" name="Freeform 5"/>
            <p:cNvSpPr/>
            <p:nvPr/>
          </p:nvSpPr>
          <p:spPr>
            <a:xfrm>
              <a:off x="0" y="0"/>
              <a:ext cx="1172341" cy="1060506"/>
            </a:xfrm>
            <a:custGeom>
              <a:avLst/>
              <a:gdLst/>
              <a:ahLst/>
              <a:cxnLst/>
              <a:rect l="l" t="t" r="r" b="b"/>
              <a:pathLst>
                <a:path w="1172341" h="1060506">
                  <a:moveTo>
                    <a:pt x="93578" y="0"/>
                  </a:moveTo>
                  <a:lnTo>
                    <a:pt x="1078763" y="0"/>
                  </a:lnTo>
                  <a:cubicBezTo>
                    <a:pt x="1130445" y="0"/>
                    <a:pt x="1172341" y="41896"/>
                    <a:pt x="1172341" y="93578"/>
                  </a:cubicBezTo>
                  <a:lnTo>
                    <a:pt x="1172341" y="966928"/>
                  </a:lnTo>
                  <a:cubicBezTo>
                    <a:pt x="1172341" y="991746"/>
                    <a:pt x="1162482" y="1015548"/>
                    <a:pt x="1144933" y="1033097"/>
                  </a:cubicBezTo>
                  <a:cubicBezTo>
                    <a:pt x="1127383" y="1050647"/>
                    <a:pt x="1103581" y="1060506"/>
                    <a:pt x="1078763" y="1060506"/>
                  </a:cubicBezTo>
                  <a:lnTo>
                    <a:pt x="93578" y="1060506"/>
                  </a:lnTo>
                  <a:cubicBezTo>
                    <a:pt x="68759" y="1060506"/>
                    <a:pt x="44958" y="1050647"/>
                    <a:pt x="27408" y="1033097"/>
                  </a:cubicBezTo>
                  <a:cubicBezTo>
                    <a:pt x="9859" y="1015548"/>
                    <a:pt x="0" y="991746"/>
                    <a:pt x="0" y="966928"/>
                  </a:cubicBezTo>
                  <a:lnTo>
                    <a:pt x="0" y="93578"/>
                  </a:lnTo>
                  <a:cubicBezTo>
                    <a:pt x="0" y="41896"/>
                    <a:pt x="41896" y="0"/>
                    <a:pt x="93578"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548895" y="5660174"/>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370284" y="2040773"/>
            <a:ext cx="2429784" cy="4144056"/>
            <a:chOff x="0" y="0"/>
            <a:chExt cx="1110668" cy="1894271"/>
          </a:xfrm>
        </p:grpSpPr>
        <p:sp>
          <p:nvSpPr>
            <p:cNvPr id="11" name="Freeform 11"/>
            <p:cNvSpPr/>
            <p:nvPr/>
          </p:nvSpPr>
          <p:spPr>
            <a:xfrm>
              <a:off x="0" y="0"/>
              <a:ext cx="1110668" cy="1894271"/>
            </a:xfrm>
            <a:custGeom>
              <a:avLst/>
              <a:gdLst/>
              <a:ahLst/>
              <a:cxnLst/>
              <a:rect l="l" t="t" r="r" b="b"/>
              <a:pathLst>
                <a:path w="1110668" h="1894271">
                  <a:moveTo>
                    <a:pt x="98774" y="0"/>
                  </a:moveTo>
                  <a:lnTo>
                    <a:pt x="1011894" y="0"/>
                  </a:lnTo>
                  <a:cubicBezTo>
                    <a:pt x="1038090" y="0"/>
                    <a:pt x="1063214" y="10407"/>
                    <a:pt x="1081738" y="28930"/>
                  </a:cubicBezTo>
                  <a:cubicBezTo>
                    <a:pt x="1100261" y="47454"/>
                    <a:pt x="1110668" y="72578"/>
                    <a:pt x="1110668" y="98774"/>
                  </a:cubicBezTo>
                  <a:lnTo>
                    <a:pt x="1110668" y="1795497"/>
                  </a:lnTo>
                  <a:cubicBezTo>
                    <a:pt x="1110668" y="1850049"/>
                    <a:pt x="1066445" y="1894271"/>
                    <a:pt x="1011894" y="1894271"/>
                  </a:cubicBezTo>
                  <a:lnTo>
                    <a:pt x="98774" y="1894271"/>
                  </a:lnTo>
                  <a:cubicBezTo>
                    <a:pt x="72578" y="1894271"/>
                    <a:pt x="47454" y="1883865"/>
                    <a:pt x="28930" y="1865341"/>
                  </a:cubicBezTo>
                  <a:cubicBezTo>
                    <a:pt x="10407" y="1846817"/>
                    <a:pt x="0" y="1821694"/>
                    <a:pt x="0" y="1795497"/>
                  </a:cubicBezTo>
                  <a:lnTo>
                    <a:pt x="0" y="98774"/>
                  </a:lnTo>
                  <a:cubicBezTo>
                    <a:pt x="0" y="72578"/>
                    <a:pt x="10407" y="47454"/>
                    <a:pt x="28930" y="28930"/>
                  </a:cubicBezTo>
                  <a:cubicBezTo>
                    <a:pt x="47454" y="10407"/>
                    <a:pt x="72578" y="0"/>
                    <a:pt x="98774"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447100" y="6397293"/>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709727" y="2317722"/>
            <a:ext cx="2428619" cy="2650040"/>
            <a:chOff x="0" y="0"/>
            <a:chExt cx="1110135" cy="1211348"/>
          </a:xfrm>
        </p:grpSpPr>
        <p:sp>
          <p:nvSpPr>
            <p:cNvPr id="17" name="Freeform 17"/>
            <p:cNvSpPr/>
            <p:nvPr/>
          </p:nvSpPr>
          <p:spPr>
            <a:xfrm>
              <a:off x="0" y="0"/>
              <a:ext cx="1110135" cy="1211348"/>
            </a:xfrm>
            <a:custGeom>
              <a:avLst/>
              <a:gdLst/>
              <a:ahLst/>
              <a:cxnLst/>
              <a:rect l="l" t="t" r="r" b="b"/>
              <a:pathLst>
                <a:path w="1110135" h="1211348">
                  <a:moveTo>
                    <a:pt x="98821" y="0"/>
                  </a:moveTo>
                  <a:lnTo>
                    <a:pt x="1011314" y="0"/>
                  </a:lnTo>
                  <a:cubicBezTo>
                    <a:pt x="1065892" y="0"/>
                    <a:pt x="1110135" y="44244"/>
                    <a:pt x="1110135" y="98821"/>
                  </a:cubicBezTo>
                  <a:lnTo>
                    <a:pt x="1110135" y="1112527"/>
                  </a:lnTo>
                  <a:cubicBezTo>
                    <a:pt x="1110135" y="1138736"/>
                    <a:pt x="1099724" y="1163871"/>
                    <a:pt x="1081191" y="1182404"/>
                  </a:cubicBezTo>
                  <a:cubicBezTo>
                    <a:pt x="1062659" y="1200937"/>
                    <a:pt x="1037523" y="1211348"/>
                    <a:pt x="1011314" y="1211348"/>
                  </a:cubicBezTo>
                  <a:lnTo>
                    <a:pt x="98821" y="1211348"/>
                  </a:lnTo>
                  <a:cubicBezTo>
                    <a:pt x="72612" y="1211348"/>
                    <a:pt x="47477" y="1200937"/>
                    <a:pt x="28944" y="1182404"/>
                  </a:cubicBezTo>
                  <a:cubicBezTo>
                    <a:pt x="10412" y="1163871"/>
                    <a:pt x="0" y="1138736"/>
                    <a:pt x="0" y="1112527"/>
                  </a:cubicBezTo>
                  <a:lnTo>
                    <a:pt x="0" y="98821"/>
                  </a:lnTo>
                  <a:cubicBezTo>
                    <a:pt x="0" y="72612"/>
                    <a:pt x="10412" y="47477"/>
                    <a:pt x="28944" y="28944"/>
                  </a:cubicBezTo>
                  <a:cubicBezTo>
                    <a:pt x="47477" y="10412"/>
                    <a:pt x="72612" y="0"/>
                    <a:pt x="98821"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747552" y="5197474"/>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6800597" y="6536618"/>
            <a:ext cx="1425363" cy="402665"/>
          </a:xfrm>
          <a:custGeom>
            <a:avLst/>
            <a:gdLst/>
            <a:ahLst/>
            <a:cxnLst/>
            <a:rect l="l" t="t" r="r" b="b"/>
            <a:pathLst>
              <a:path w="1425363" h="402665">
                <a:moveTo>
                  <a:pt x="0" y="0"/>
                </a:moveTo>
                <a:lnTo>
                  <a:pt x="1425363" y="0"/>
                </a:lnTo>
                <a:lnTo>
                  <a:pt x="1425363"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Freeform 23"/>
          <p:cNvSpPr/>
          <p:nvPr/>
        </p:nvSpPr>
        <p:spPr>
          <a:xfrm rot="-8970905" flipH="1">
            <a:off x="3018118" y="5943372"/>
            <a:ext cx="1425363" cy="402665"/>
          </a:xfrm>
          <a:custGeom>
            <a:avLst/>
            <a:gdLst/>
            <a:ahLst/>
            <a:cxnLst/>
            <a:rect l="l" t="t" r="r" b="b"/>
            <a:pathLst>
              <a:path w="1425363" h="402665">
                <a:moveTo>
                  <a:pt x="1425362" y="0"/>
                </a:moveTo>
                <a:lnTo>
                  <a:pt x="0" y="0"/>
                </a:lnTo>
                <a:lnTo>
                  <a:pt x="0" y="402665"/>
                </a:lnTo>
                <a:lnTo>
                  <a:pt x="1425362" y="402665"/>
                </a:lnTo>
                <a:lnTo>
                  <a:pt x="1425362"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25" name="Group 25"/>
          <p:cNvGrpSpPr/>
          <p:nvPr/>
        </p:nvGrpSpPr>
        <p:grpSpPr>
          <a:xfrm>
            <a:off x="11643571" y="3215258"/>
            <a:ext cx="2388014" cy="3065212"/>
            <a:chOff x="0" y="0"/>
            <a:chExt cx="1091575" cy="1401126"/>
          </a:xfrm>
        </p:grpSpPr>
        <p:sp>
          <p:nvSpPr>
            <p:cNvPr id="26" name="Freeform 26"/>
            <p:cNvSpPr/>
            <p:nvPr/>
          </p:nvSpPr>
          <p:spPr>
            <a:xfrm>
              <a:off x="0" y="0"/>
              <a:ext cx="1091575" cy="1401126"/>
            </a:xfrm>
            <a:custGeom>
              <a:avLst/>
              <a:gdLst/>
              <a:ahLst/>
              <a:cxnLst/>
              <a:rect l="l" t="t" r="r" b="b"/>
              <a:pathLst>
                <a:path w="1091575" h="1401126">
                  <a:moveTo>
                    <a:pt x="100502" y="0"/>
                  </a:moveTo>
                  <a:lnTo>
                    <a:pt x="991073" y="0"/>
                  </a:lnTo>
                  <a:cubicBezTo>
                    <a:pt x="1046578" y="0"/>
                    <a:pt x="1091575" y="44996"/>
                    <a:pt x="1091575" y="100502"/>
                  </a:cubicBezTo>
                  <a:lnTo>
                    <a:pt x="1091575" y="1300624"/>
                  </a:lnTo>
                  <a:cubicBezTo>
                    <a:pt x="1091575" y="1356130"/>
                    <a:pt x="1046578" y="1401126"/>
                    <a:pt x="991073" y="1401126"/>
                  </a:cubicBezTo>
                  <a:lnTo>
                    <a:pt x="100502" y="1401126"/>
                  </a:lnTo>
                  <a:cubicBezTo>
                    <a:pt x="44996" y="1401126"/>
                    <a:pt x="0" y="1356130"/>
                    <a:pt x="0" y="1300624"/>
                  </a:cubicBezTo>
                  <a:lnTo>
                    <a:pt x="0" y="100502"/>
                  </a:lnTo>
                  <a:cubicBezTo>
                    <a:pt x="0" y="44996"/>
                    <a:pt x="44996" y="0"/>
                    <a:pt x="100502" y="0"/>
                  </a:cubicBezTo>
                  <a:close/>
                </a:path>
              </a:pathLst>
            </a:custGeom>
            <a:solidFill>
              <a:srgbClr val="FFFFFF">
                <a:alpha val="98824"/>
              </a:srgbClr>
            </a:solidFill>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1533122" y="6505341"/>
            <a:ext cx="2352969" cy="679722"/>
            <a:chOff x="0" y="0"/>
            <a:chExt cx="1075555" cy="310705"/>
          </a:xfrm>
        </p:grpSpPr>
        <p:sp>
          <p:nvSpPr>
            <p:cNvPr id="29" name="Freeform 29"/>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30" name="TextBox 3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1" name="Freeform 31"/>
          <p:cNvSpPr/>
          <p:nvPr/>
        </p:nvSpPr>
        <p:spPr>
          <a:xfrm rot="-8970905" flipH="1">
            <a:off x="10266065" y="5835324"/>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32" name="Group 32"/>
          <p:cNvGrpSpPr/>
          <p:nvPr/>
        </p:nvGrpSpPr>
        <p:grpSpPr>
          <a:xfrm>
            <a:off x="15212685" y="3081029"/>
            <a:ext cx="2352969" cy="1886732"/>
            <a:chOff x="0" y="0"/>
            <a:chExt cx="1075555" cy="862436"/>
          </a:xfrm>
        </p:grpSpPr>
        <p:sp>
          <p:nvSpPr>
            <p:cNvPr id="33" name="Freeform 33"/>
            <p:cNvSpPr/>
            <p:nvPr/>
          </p:nvSpPr>
          <p:spPr>
            <a:xfrm>
              <a:off x="0" y="0"/>
              <a:ext cx="1075555" cy="862436"/>
            </a:xfrm>
            <a:custGeom>
              <a:avLst/>
              <a:gdLst/>
              <a:ahLst/>
              <a:cxnLst/>
              <a:rect l="l" t="t" r="r" b="b"/>
              <a:pathLst>
                <a:path w="1075555" h="862436">
                  <a:moveTo>
                    <a:pt x="101999" y="0"/>
                  </a:moveTo>
                  <a:lnTo>
                    <a:pt x="973557" y="0"/>
                  </a:lnTo>
                  <a:cubicBezTo>
                    <a:pt x="1000608" y="0"/>
                    <a:pt x="1026552" y="10746"/>
                    <a:pt x="1045680" y="29875"/>
                  </a:cubicBezTo>
                  <a:cubicBezTo>
                    <a:pt x="1064809" y="49003"/>
                    <a:pt x="1075555" y="74947"/>
                    <a:pt x="1075555" y="101999"/>
                  </a:cubicBezTo>
                  <a:lnTo>
                    <a:pt x="1075555" y="760437"/>
                  </a:lnTo>
                  <a:cubicBezTo>
                    <a:pt x="1075555" y="787489"/>
                    <a:pt x="1064809" y="813433"/>
                    <a:pt x="1045680" y="832561"/>
                  </a:cubicBezTo>
                  <a:cubicBezTo>
                    <a:pt x="1026552" y="851690"/>
                    <a:pt x="1000608" y="862436"/>
                    <a:pt x="973557" y="862436"/>
                  </a:cubicBezTo>
                  <a:lnTo>
                    <a:pt x="101999" y="862436"/>
                  </a:lnTo>
                  <a:cubicBezTo>
                    <a:pt x="74947" y="862436"/>
                    <a:pt x="49003" y="851690"/>
                    <a:pt x="29875" y="832561"/>
                  </a:cubicBezTo>
                  <a:cubicBezTo>
                    <a:pt x="10746" y="813433"/>
                    <a:pt x="0" y="787489"/>
                    <a:pt x="0" y="76043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34" name="TextBox 3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5" name="Group 35"/>
          <p:cNvGrpSpPr/>
          <p:nvPr/>
        </p:nvGrpSpPr>
        <p:grpSpPr>
          <a:xfrm>
            <a:off x="15212685" y="5159228"/>
            <a:ext cx="2526420" cy="996219"/>
            <a:chOff x="0" y="0"/>
            <a:chExt cx="1154841" cy="455377"/>
          </a:xfrm>
        </p:grpSpPr>
        <p:sp>
          <p:nvSpPr>
            <p:cNvPr id="36" name="Freeform 36"/>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37" name="TextBox 3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8" name="Freeform 38"/>
          <p:cNvSpPr/>
          <p:nvPr/>
        </p:nvSpPr>
        <p:spPr>
          <a:xfrm>
            <a:off x="14311420" y="7185063"/>
            <a:ext cx="3523993" cy="2669883"/>
          </a:xfrm>
          <a:custGeom>
            <a:avLst/>
            <a:gdLst/>
            <a:ahLst/>
            <a:cxnLst/>
            <a:rect l="l" t="t" r="r" b="b"/>
            <a:pathLst>
              <a:path w="3523993" h="2669883">
                <a:moveTo>
                  <a:pt x="0" y="0"/>
                </a:moveTo>
                <a:lnTo>
                  <a:pt x="3523993" y="0"/>
                </a:lnTo>
                <a:lnTo>
                  <a:pt x="3523993" y="2669883"/>
                </a:lnTo>
                <a:lnTo>
                  <a:pt x="0" y="2669883"/>
                </a:lnTo>
                <a:lnTo>
                  <a:pt x="0" y="0"/>
                </a:lnTo>
                <a:close/>
              </a:path>
            </a:pathLst>
          </a:custGeom>
          <a:blipFill>
            <a:blip r:embed="rId7"/>
            <a:stretch>
              <a:fillRect/>
            </a:stretch>
          </a:blipFill>
        </p:spPr>
      </p:sp>
      <p:sp>
        <p:nvSpPr>
          <p:cNvPr id="39" name="Freeform 39"/>
          <p:cNvSpPr/>
          <p:nvPr/>
        </p:nvSpPr>
        <p:spPr>
          <a:xfrm rot="-1885381">
            <a:off x="14011553" y="653582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0" name="TextBox 40"/>
          <p:cNvSpPr txBox="1"/>
          <p:nvPr/>
        </p:nvSpPr>
        <p:spPr>
          <a:xfrm>
            <a:off x="1028700" y="-62977"/>
            <a:ext cx="12442597" cy="1064917"/>
          </a:xfrm>
          <a:prstGeom prst="rect">
            <a:avLst/>
          </a:prstGeom>
        </p:spPr>
        <p:txBody>
          <a:bodyPr lIns="0" tIns="0" rIns="0" bIns="0" rtlCol="0" anchor="t">
            <a:spAutoFit/>
          </a:bodyPr>
          <a:lstStyle/>
          <a:p>
            <a:pPr marL="0" lvl="0" indent="0">
              <a:lnSpc>
                <a:spcPts val="8738"/>
              </a:lnSpc>
              <a:spcBef>
                <a:spcPct val="0"/>
              </a:spcBef>
            </a:pPr>
            <a:r>
              <a:rPr lang="en-US" sz="6332" spc="620">
                <a:solidFill>
                  <a:srgbClr val="231F20"/>
                </a:solidFill>
                <a:latin typeface="Oswald Bold"/>
              </a:rPr>
              <a:t>CONTENT-BASED RECOMENDER</a:t>
            </a:r>
          </a:p>
        </p:txBody>
      </p:sp>
      <p:sp>
        <p:nvSpPr>
          <p:cNvPr id="41" name="TextBox 41"/>
          <p:cNvSpPr txBox="1"/>
          <p:nvPr/>
        </p:nvSpPr>
        <p:spPr>
          <a:xfrm>
            <a:off x="699679" y="5796490"/>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42" name="TextBox 42"/>
          <p:cNvSpPr txBox="1"/>
          <p:nvPr/>
        </p:nvSpPr>
        <p:spPr>
          <a:xfrm>
            <a:off x="671283" y="3312560"/>
            <a:ext cx="2396238" cy="1898541"/>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2 datasets</a:t>
            </a:r>
          </a:p>
          <a:p>
            <a:pPr marL="297787" lvl="1" indent="-148893">
              <a:lnSpc>
                <a:spcPts val="1930"/>
              </a:lnSpc>
              <a:buFont typeface="Arial"/>
              <a:buChar char="•"/>
            </a:pPr>
            <a:r>
              <a:rPr lang="en-US" sz="1379">
                <a:solidFill>
                  <a:srgbClr val="100F0D"/>
                </a:solidFill>
                <a:latin typeface="Montserrat Light"/>
              </a:rPr>
              <a:t>Course - Course_id, Title, Description</a:t>
            </a:r>
          </a:p>
          <a:p>
            <a:pPr marL="297787" lvl="1" indent="-148893">
              <a:lnSpc>
                <a:spcPts val="1930"/>
              </a:lnSpc>
              <a:buFont typeface="Arial"/>
              <a:buChar char="•"/>
            </a:pPr>
            <a:r>
              <a:rPr lang="en-US" sz="1379">
                <a:solidFill>
                  <a:srgbClr val="100F0D"/>
                </a:solidFill>
                <a:latin typeface="Montserrat Light"/>
              </a:rPr>
              <a:t>Test_user_rating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43" name="TextBox 43"/>
          <p:cNvSpPr txBox="1"/>
          <p:nvPr/>
        </p:nvSpPr>
        <p:spPr>
          <a:xfrm>
            <a:off x="4597883" y="6533609"/>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44" name="TextBox 44"/>
          <p:cNvSpPr txBox="1"/>
          <p:nvPr/>
        </p:nvSpPr>
        <p:spPr>
          <a:xfrm>
            <a:off x="4642735" y="2163720"/>
            <a:ext cx="2033593" cy="4196222"/>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Generate a bow feature vector for each course in the course data using the title and description</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Using the bow feature vector for the courses creates a similarity matrix utilizing any distance metric algorithm utilized cosine similarity here</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As done before identify enrolled and unseen courses for each user</a:t>
            </a:r>
          </a:p>
          <a:p>
            <a:pPr algn="ctr">
              <a:lnSpc>
                <a:spcPts val="1876"/>
              </a:lnSpc>
            </a:pPr>
            <a:endParaRPr lang="en-US" sz="1340">
              <a:solidFill>
                <a:srgbClr val="100F0D"/>
              </a:solidFill>
              <a:latin typeface="Montserrat Light"/>
            </a:endParaRPr>
          </a:p>
          <a:p>
            <a:pPr algn="ctr">
              <a:lnSpc>
                <a:spcPts val="1876"/>
              </a:lnSpc>
            </a:pPr>
            <a:endParaRPr lang="en-US" sz="1340">
              <a:solidFill>
                <a:srgbClr val="100F0D"/>
              </a:solidFill>
              <a:latin typeface="Montserrat Light"/>
            </a:endParaRPr>
          </a:p>
        </p:txBody>
      </p:sp>
      <p:sp>
        <p:nvSpPr>
          <p:cNvPr id="45" name="TextBox 45"/>
          <p:cNvSpPr txBox="1"/>
          <p:nvPr/>
        </p:nvSpPr>
        <p:spPr>
          <a:xfrm>
            <a:off x="7822944" y="5301682"/>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46" name="TextBox 46"/>
          <p:cNvSpPr txBox="1"/>
          <p:nvPr/>
        </p:nvSpPr>
        <p:spPr>
          <a:xfrm>
            <a:off x="7907240" y="2464052"/>
            <a:ext cx="2033593" cy="2328804"/>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Using the similarity matrix for each user utilize the enrolled courses to find similarity scores for the unseen courses</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The similarity score becomes our recommendation score</a:t>
            </a:r>
          </a:p>
        </p:txBody>
      </p:sp>
      <p:sp>
        <p:nvSpPr>
          <p:cNvPr id="47" name="TextBox 47"/>
          <p:cNvSpPr txBox="1"/>
          <p:nvPr/>
        </p:nvSpPr>
        <p:spPr>
          <a:xfrm>
            <a:off x="2615139" y="1028630"/>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Course Similarity</a:t>
            </a:r>
          </a:p>
        </p:txBody>
      </p:sp>
      <p:sp>
        <p:nvSpPr>
          <p:cNvPr id="48" name="TextBox 48"/>
          <p:cNvSpPr txBox="1"/>
          <p:nvPr/>
        </p:nvSpPr>
        <p:spPr>
          <a:xfrm>
            <a:off x="11683906" y="6641657"/>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THRESHOLD</a:t>
            </a:r>
          </a:p>
        </p:txBody>
      </p:sp>
      <p:sp>
        <p:nvSpPr>
          <p:cNvPr id="49" name="TextBox 49"/>
          <p:cNvSpPr txBox="1"/>
          <p:nvPr/>
        </p:nvSpPr>
        <p:spPr>
          <a:xfrm>
            <a:off x="11803259" y="3429087"/>
            <a:ext cx="2033593" cy="2562231"/>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a predefined score threshold to identify unseen courses to be recommended to the User</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The threshold is selected based on course recommendation requirement **</a:t>
            </a:r>
          </a:p>
        </p:txBody>
      </p:sp>
      <p:sp>
        <p:nvSpPr>
          <p:cNvPr id="50" name="TextBox 50"/>
          <p:cNvSpPr txBox="1"/>
          <p:nvPr/>
        </p:nvSpPr>
        <p:spPr>
          <a:xfrm>
            <a:off x="15363469" y="5295544"/>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51" name="TextBox 51"/>
          <p:cNvSpPr txBox="1"/>
          <p:nvPr/>
        </p:nvSpPr>
        <p:spPr>
          <a:xfrm>
            <a:off x="15389235" y="331256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Unseen Courses having Recommendation scores higher than the threshold are recommended to the user</a:t>
            </a:r>
          </a:p>
        </p:txBody>
      </p:sp>
      <p:sp>
        <p:nvSpPr>
          <p:cNvPr id="52" name="TextBox 52"/>
          <p:cNvSpPr txBox="1"/>
          <p:nvPr/>
        </p:nvSpPr>
        <p:spPr>
          <a:xfrm>
            <a:off x="1831247" y="8732131"/>
            <a:ext cx="12710227" cy="1240154"/>
          </a:xfrm>
          <a:prstGeom prst="rect">
            <a:avLst/>
          </a:prstGeom>
        </p:spPr>
        <p:txBody>
          <a:bodyPr lIns="0" tIns="0" rIns="0" bIns="0" rtlCol="0" anchor="t">
            <a:spAutoFit/>
          </a:bodyPr>
          <a:lstStyle/>
          <a:p>
            <a:pPr>
              <a:lnSpc>
                <a:spcPts val="2520"/>
              </a:lnSpc>
            </a:pPr>
            <a:r>
              <a:rPr lang="en-US" sz="1800">
                <a:solidFill>
                  <a:srgbClr val="000000"/>
                </a:solidFill>
                <a:latin typeface="Livvic"/>
              </a:rPr>
              <a:t>Note: </a:t>
            </a:r>
          </a:p>
          <a:p>
            <a:pPr>
              <a:lnSpc>
                <a:spcPts val="2520"/>
              </a:lnSpc>
            </a:pPr>
            <a:r>
              <a:rPr lang="en-US" sz="1800">
                <a:solidFill>
                  <a:srgbClr val="000000"/>
                </a:solidFill>
                <a:latin typeface="Livvic"/>
              </a:rPr>
              <a:t>** Threshold score is selected based on requirements, a low threshold means more recommendations and a high would result in very few recommendations</a:t>
            </a:r>
          </a:p>
          <a:p>
            <a:pPr>
              <a:lnSpc>
                <a:spcPts val="2520"/>
              </a:lnSpc>
            </a:pPr>
            <a:endParaRPr lang="en-US" sz="1800">
              <a:solidFill>
                <a:srgbClr val="000000"/>
              </a:solidFill>
              <a:latin typeface="Livv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5" name="Freeform 5"/>
          <p:cNvSpPr/>
          <p:nvPr/>
        </p:nvSpPr>
        <p:spPr>
          <a:xfrm>
            <a:off x="7267377" y="5482418"/>
            <a:ext cx="4159534" cy="440498"/>
          </a:xfrm>
          <a:custGeom>
            <a:avLst/>
            <a:gdLst/>
            <a:ahLst/>
            <a:cxnLst/>
            <a:rect l="l" t="t" r="r" b="b"/>
            <a:pathLst>
              <a:path w="4159534" h="440498">
                <a:moveTo>
                  <a:pt x="0" y="0"/>
                </a:moveTo>
                <a:lnTo>
                  <a:pt x="4159534" y="0"/>
                </a:lnTo>
                <a:lnTo>
                  <a:pt x="4159534" y="440498"/>
                </a:lnTo>
                <a:lnTo>
                  <a:pt x="0" y="440498"/>
                </a:lnTo>
                <a:lnTo>
                  <a:pt x="0" y="0"/>
                </a:lnTo>
                <a:close/>
              </a:path>
            </a:pathLst>
          </a:custGeom>
          <a:blipFill>
            <a:blip r:embed="rId4"/>
            <a:stretch>
              <a:fillRect t="-86495"/>
            </a:stretch>
          </a:blipFill>
        </p:spPr>
      </p:sp>
      <p:sp>
        <p:nvSpPr>
          <p:cNvPr id="6" name="Freeform 6"/>
          <p:cNvSpPr/>
          <p:nvPr/>
        </p:nvSpPr>
        <p:spPr>
          <a:xfrm>
            <a:off x="12459833" y="4716058"/>
            <a:ext cx="5168016" cy="547297"/>
          </a:xfrm>
          <a:custGeom>
            <a:avLst/>
            <a:gdLst/>
            <a:ahLst/>
            <a:cxnLst/>
            <a:rect l="l" t="t" r="r" b="b"/>
            <a:pathLst>
              <a:path w="5168016" h="547297">
                <a:moveTo>
                  <a:pt x="0" y="0"/>
                </a:moveTo>
                <a:lnTo>
                  <a:pt x="5168015" y="0"/>
                </a:lnTo>
                <a:lnTo>
                  <a:pt x="5168015" y="547298"/>
                </a:lnTo>
                <a:lnTo>
                  <a:pt x="0" y="547298"/>
                </a:lnTo>
                <a:lnTo>
                  <a:pt x="0" y="0"/>
                </a:lnTo>
                <a:close/>
              </a:path>
            </a:pathLst>
          </a:custGeom>
          <a:blipFill>
            <a:blip r:embed="rId4"/>
            <a:stretch>
              <a:fillRect t="-86495"/>
            </a:stretch>
          </a:blipFill>
        </p:spPr>
      </p:sp>
      <p:sp>
        <p:nvSpPr>
          <p:cNvPr id="7" name="Freeform 7"/>
          <p:cNvSpPr/>
          <p:nvPr/>
        </p:nvSpPr>
        <p:spPr>
          <a:xfrm>
            <a:off x="7655074" y="9551871"/>
            <a:ext cx="6941677" cy="735129"/>
          </a:xfrm>
          <a:custGeom>
            <a:avLst/>
            <a:gdLst/>
            <a:ahLst/>
            <a:cxnLst/>
            <a:rect l="l" t="t" r="r" b="b"/>
            <a:pathLst>
              <a:path w="6941677" h="735129">
                <a:moveTo>
                  <a:pt x="0" y="0"/>
                </a:moveTo>
                <a:lnTo>
                  <a:pt x="6941678" y="0"/>
                </a:lnTo>
                <a:lnTo>
                  <a:pt x="6941678" y="735129"/>
                </a:lnTo>
                <a:lnTo>
                  <a:pt x="0" y="735129"/>
                </a:lnTo>
                <a:lnTo>
                  <a:pt x="0" y="0"/>
                </a:lnTo>
                <a:close/>
              </a:path>
            </a:pathLst>
          </a:custGeom>
          <a:blipFill>
            <a:blip r:embed="rId4"/>
            <a:stretch>
              <a:fillRect t="-86495"/>
            </a:stretch>
          </a:blipFill>
        </p:spPr>
      </p:sp>
      <p:sp>
        <p:nvSpPr>
          <p:cNvPr id="8" name="Freeform 8"/>
          <p:cNvSpPr/>
          <p:nvPr/>
        </p:nvSpPr>
        <p:spPr>
          <a:xfrm>
            <a:off x="6974321" y="1779311"/>
            <a:ext cx="4251730" cy="3703120"/>
          </a:xfrm>
          <a:custGeom>
            <a:avLst/>
            <a:gdLst/>
            <a:ahLst/>
            <a:cxnLst/>
            <a:rect l="l" t="t" r="r" b="b"/>
            <a:pathLst>
              <a:path w="4251730" h="3703120">
                <a:moveTo>
                  <a:pt x="0" y="0"/>
                </a:moveTo>
                <a:lnTo>
                  <a:pt x="4251730" y="0"/>
                </a:lnTo>
                <a:lnTo>
                  <a:pt x="4251730" y="3703120"/>
                </a:lnTo>
                <a:lnTo>
                  <a:pt x="0" y="3703120"/>
                </a:lnTo>
                <a:lnTo>
                  <a:pt x="0" y="0"/>
                </a:lnTo>
                <a:close/>
              </a:path>
            </a:pathLst>
          </a:custGeom>
          <a:blipFill>
            <a:blip r:embed="rId5"/>
            <a:stretch>
              <a:fillRect/>
            </a:stretch>
          </a:blipFill>
        </p:spPr>
      </p:sp>
      <p:sp>
        <p:nvSpPr>
          <p:cNvPr id="9" name="Freeform 9"/>
          <p:cNvSpPr/>
          <p:nvPr/>
        </p:nvSpPr>
        <p:spPr>
          <a:xfrm>
            <a:off x="12258771" y="1779311"/>
            <a:ext cx="5570139" cy="2936748"/>
          </a:xfrm>
          <a:custGeom>
            <a:avLst/>
            <a:gdLst/>
            <a:ahLst/>
            <a:cxnLst/>
            <a:rect l="l" t="t" r="r" b="b"/>
            <a:pathLst>
              <a:path w="5570139" h="2936748">
                <a:moveTo>
                  <a:pt x="0" y="0"/>
                </a:moveTo>
                <a:lnTo>
                  <a:pt x="5570139" y="0"/>
                </a:lnTo>
                <a:lnTo>
                  <a:pt x="5570139" y="2936747"/>
                </a:lnTo>
                <a:lnTo>
                  <a:pt x="0" y="2936747"/>
                </a:lnTo>
                <a:lnTo>
                  <a:pt x="0" y="0"/>
                </a:lnTo>
                <a:close/>
              </a:path>
            </a:pathLst>
          </a:custGeom>
          <a:blipFill>
            <a:blip r:embed="rId6"/>
            <a:stretch>
              <a:fillRect/>
            </a:stretch>
          </a:blipFill>
        </p:spPr>
      </p:sp>
      <p:sp>
        <p:nvSpPr>
          <p:cNvPr id="10" name="Freeform 10"/>
          <p:cNvSpPr/>
          <p:nvPr/>
        </p:nvSpPr>
        <p:spPr>
          <a:xfrm>
            <a:off x="7359908" y="6019998"/>
            <a:ext cx="7236844" cy="3748231"/>
          </a:xfrm>
          <a:custGeom>
            <a:avLst/>
            <a:gdLst/>
            <a:ahLst/>
            <a:cxnLst/>
            <a:rect l="l" t="t" r="r" b="b"/>
            <a:pathLst>
              <a:path w="7236844" h="3748231">
                <a:moveTo>
                  <a:pt x="0" y="0"/>
                </a:moveTo>
                <a:lnTo>
                  <a:pt x="7236844" y="0"/>
                </a:lnTo>
                <a:lnTo>
                  <a:pt x="7236844" y="3748231"/>
                </a:lnTo>
                <a:lnTo>
                  <a:pt x="0" y="3748231"/>
                </a:lnTo>
                <a:lnTo>
                  <a:pt x="0" y="0"/>
                </a:lnTo>
                <a:close/>
              </a:path>
            </a:pathLst>
          </a:custGeom>
          <a:blipFill>
            <a:blip r:embed="rId7"/>
            <a:stretch>
              <a:fillRect/>
            </a:stretch>
          </a:blipFill>
        </p:spPr>
      </p:sp>
      <p:sp>
        <p:nvSpPr>
          <p:cNvPr id="11" name="TextBox 11"/>
          <p:cNvSpPr txBox="1"/>
          <p:nvPr/>
        </p:nvSpPr>
        <p:spPr>
          <a:xfrm>
            <a:off x="2291216" y="130703"/>
            <a:ext cx="13617940" cy="1429533"/>
          </a:xfrm>
          <a:prstGeom prst="rect">
            <a:avLst/>
          </a:prstGeom>
        </p:spPr>
        <p:txBody>
          <a:bodyPr lIns="0" tIns="0" rIns="0" bIns="0" rtlCol="0" anchor="t">
            <a:spAutoFit/>
          </a:bodyPr>
          <a:lstStyle/>
          <a:p>
            <a:pPr marL="0" lvl="0" indent="0" algn="ctr">
              <a:lnSpc>
                <a:spcPts val="5702"/>
              </a:lnSpc>
              <a:spcBef>
                <a:spcPct val="0"/>
              </a:spcBef>
            </a:pPr>
            <a:r>
              <a:rPr lang="en-US" sz="4132" spc="404">
                <a:solidFill>
                  <a:srgbClr val="231F20"/>
                </a:solidFill>
                <a:latin typeface="Oswald Bold"/>
              </a:rPr>
              <a:t>EVALUATION RESULTS OF COURSE SIMILARITY-BASED RECOMMENDER SYSTEM</a:t>
            </a:r>
          </a:p>
        </p:txBody>
      </p:sp>
      <p:sp>
        <p:nvSpPr>
          <p:cNvPr id="12" name="TextBox 12"/>
          <p:cNvSpPr txBox="1"/>
          <p:nvPr/>
        </p:nvSpPr>
        <p:spPr>
          <a:xfrm>
            <a:off x="506776" y="2621280"/>
            <a:ext cx="6139700" cy="523220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000000"/>
                </a:solidFill>
                <a:latin typeface="Canva Sans"/>
              </a:rPr>
              <a:t>The threshold utilized for this recommendation system is 40</a:t>
            </a:r>
          </a:p>
          <a:p>
            <a:pPr>
              <a:lnSpc>
                <a:spcPts val="3359"/>
              </a:lnSpc>
            </a:pPr>
            <a:endParaRPr lang="en-US" sz="2400" dirty="0">
              <a:solidFill>
                <a:srgbClr val="000000"/>
              </a:solidFill>
              <a:latin typeface="Canva Sans"/>
            </a:endParaRPr>
          </a:p>
          <a:p>
            <a:pPr marL="518160" lvl="1" indent="-259080">
              <a:lnSpc>
                <a:spcPts val="3359"/>
              </a:lnSpc>
              <a:buFont typeface="Arial"/>
              <a:buChar char="•"/>
            </a:pPr>
            <a:r>
              <a:rPr lang="en-US" sz="2400" dirty="0">
                <a:solidFill>
                  <a:srgbClr val="000000"/>
                </a:solidFill>
                <a:latin typeface="Canva Sans"/>
              </a:rPr>
              <a:t>The average recommendation per user is 11 courses</a:t>
            </a:r>
          </a:p>
          <a:p>
            <a:pPr>
              <a:lnSpc>
                <a:spcPts val="3359"/>
              </a:lnSpc>
            </a:pPr>
            <a:endParaRPr lang="en-US" sz="2400" dirty="0">
              <a:solidFill>
                <a:srgbClr val="000000"/>
              </a:solidFill>
              <a:latin typeface="Canva Sans"/>
            </a:endParaRPr>
          </a:p>
          <a:p>
            <a:pPr marL="518160" lvl="1" indent="-259080">
              <a:lnSpc>
                <a:spcPts val="3359"/>
              </a:lnSpc>
              <a:buFont typeface="Arial"/>
              <a:buChar char="•"/>
            </a:pPr>
            <a:r>
              <a:rPr lang="en-US" sz="2400" dirty="0">
                <a:solidFill>
                  <a:srgbClr val="000000"/>
                </a:solidFill>
                <a:latin typeface="Canva Sans"/>
              </a:rPr>
              <a:t>The top 20 recommendations look predominantly toward basic learning</a:t>
            </a:r>
          </a:p>
          <a:p>
            <a:pPr>
              <a:lnSpc>
                <a:spcPts val="3359"/>
              </a:lnSpc>
            </a:pPr>
            <a:endParaRPr lang="en-US" sz="2400" dirty="0">
              <a:solidFill>
                <a:srgbClr val="000000"/>
              </a:solidFill>
              <a:latin typeface="Canva Sans"/>
            </a:endParaRPr>
          </a:p>
          <a:p>
            <a:pPr marL="518160" lvl="1" indent="-259080">
              <a:lnSpc>
                <a:spcPts val="3359"/>
              </a:lnSpc>
              <a:buFont typeface="Arial"/>
              <a:buChar char="•"/>
            </a:pPr>
            <a:r>
              <a:rPr lang="en-US" sz="2400" dirty="0">
                <a:solidFill>
                  <a:srgbClr val="000000"/>
                </a:solidFill>
                <a:latin typeface="Canva Sans"/>
              </a:rPr>
              <a:t>Sample recommendations made to user 1502801 is a bit different from overall </a:t>
            </a:r>
            <a:r>
              <a:rPr lang="en-US" sz="2400" dirty="0" smtClean="0">
                <a:solidFill>
                  <a:srgbClr val="000000"/>
                </a:solidFill>
                <a:latin typeface="Canva Sans"/>
              </a:rPr>
              <a:t>recommendations</a:t>
            </a:r>
            <a:endParaRPr lang="en-US" sz="2400" dirty="0">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48895" y="3081029"/>
            <a:ext cx="2564704" cy="2320045"/>
            <a:chOff x="0" y="0"/>
            <a:chExt cx="1172341" cy="1060506"/>
          </a:xfrm>
        </p:grpSpPr>
        <p:sp>
          <p:nvSpPr>
            <p:cNvPr id="5" name="Freeform 5"/>
            <p:cNvSpPr/>
            <p:nvPr/>
          </p:nvSpPr>
          <p:spPr>
            <a:xfrm>
              <a:off x="0" y="0"/>
              <a:ext cx="1172341" cy="1060506"/>
            </a:xfrm>
            <a:custGeom>
              <a:avLst/>
              <a:gdLst/>
              <a:ahLst/>
              <a:cxnLst/>
              <a:rect l="l" t="t" r="r" b="b"/>
              <a:pathLst>
                <a:path w="1172341" h="1060506">
                  <a:moveTo>
                    <a:pt x="93578" y="0"/>
                  </a:moveTo>
                  <a:lnTo>
                    <a:pt x="1078763" y="0"/>
                  </a:lnTo>
                  <a:cubicBezTo>
                    <a:pt x="1130445" y="0"/>
                    <a:pt x="1172341" y="41896"/>
                    <a:pt x="1172341" y="93578"/>
                  </a:cubicBezTo>
                  <a:lnTo>
                    <a:pt x="1172341" y="966928"/>
                  </a:lnTo>
                  <a:cubicBezTo>
                    <a:pt x="1172341" y="991746"/>
                    <a:pt x="1162482" y="1015548"/>
                    <a:pt x="1144933" y="1033097"/>
                  </a:cubicBezTo>
                  <a:cubicBezTo>
                    <a:pt x="1127383" y="1050647"/>
                    <a:pt x="1103581" y="1060506"/>
                    <a:pt x="1078763" y="1060506"/>
                  </a:cubicBezTo>
                  <a:lnTo>
                    <a:pt x="93578" y="1060506"/>
                  </a:lnTo>
                  <a:cubicBezTo>
                    <a:pt x="68759" y="1060506"/>
                    <a:pt x="44958" y="1050647"/>
                    <a:pt x="27408" y="1033097"/>
                  </a:cubicBezTo>
                  <a:cubicBezTo>
                    <a:pt x="9859" y="1015548"/>
                    <a:pt x="0" y="991746"/>
                    <a:pt x="0" y="966928"/>
                  </a:cubicBezTo>
                  <a:lnTo>
                    <a:pt x="0" y="93578"/>
                  </a:lnTo>
                  <a:cubicBezTo>
                    <a:pt x="0" y="41896"/>
                    <a:pt x="41896" y="0"/>
                    <a:pt x="93578"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548895" y="5660174"/>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370284" y="2040773"/>
            <a:ext cx="2429784" cy="4144056"/>
            <a:chOff x="0" y="0"/>
            <a:chExt cx="1110668" cy="1894271"/>
          </a:xfrm>
        </p:grpSpPr>
        <p:sp>
          <p:nvSpPr>
            <p:cNvPr id="11" name="Freeform 11"/>
            <p:cNvSpPr/>
            <p:nvPr/>
          </p:nvSpPr>
          <p:spPr>
            <a:xfrm>
              <a:off x="0" y="0"/>
              <a:ext cx="1110668" cy="1894271"/>
            </a:xfrm>
            <a:custGeom>
              <a:avLst/>
              <a:gdLst/>
              <a:ahLst/>
              <a:cxnLst/>
              <a:rect l="l" t="t" r="r" b="b"/>
              <a:pathLst>
                <a:path w="1110668" h="1894271">
                  <a:moveTo>
                    <a:pt x="98774" y="0"/>
                  </a:moveTo>
                  <a:lnTo>
                    <a:pt x="1011894" y="0"/>
                  </a:lnTo>
                  <a:cubicBezTo>
                    <a:pt x="1038090" y="0"/>
                    <a:pt x="1063214" y="10407"/>
                    <a:pt x="1081738" y="28930"/>
                  </a:cubicBezTo>
                  <a:cubicBezTo>
                    <a:pt x="1100261" y="47454"/>
                    <a:pt x="1110668" y="72578"/>
                    <a:pt x="1110668" y="98774"/>
                  </a:cubicBezTo>
                  <a:lnTo>
                    <a:pt x="1110668" y="1795497"/>
                  </a:lnTo>
                  <a:cubicBezTo>
                    <a:pt x="1110668" y="1850049"/>
                    <a:pt x="1066445" y="1894271"/>
                    <a:pt x="1011894" y="1894271"/>
                  </a:cubicBezTo>
                  <a:lnTo>
                    <a:pt x="98774" y="1894271"/>
                  </a:lnTo>
                  <a:cubicBezTo>
                    <a:pt x="72578" y="1894271"/>
                    <a:pt x="47454" y="1883865"/>
                    <a:pt x="28930" y="1865341"/>
                  </a:cubicBezTo>
                  <a:cubicBezTo>
                    <a:pt x="10407" y="1846817"/>
                    <a:pt x="0" y="1821694"/>
                    <a:pt x="0" y="1795497"/>
                  </a:cubicBezTo>
                  <a:lnTo>
                    <a:pt x="0" y="98774"/>
                  </a:lnTo>
                  <a:cubicBezTo>
                    <a:pt x="0" y="72578"/>
                    <a:pt x="10407" y="47454"/>
                    <a:pt x="28930" y="28930"/>
                  </a:cubicBezTo>
                  <a:cubicBezTo>
                    <a:pt x="47454" y="10407"/>
                    <a:pt x="72578" y="0"/>
                    <a:pt x="98774"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447100" y="6397293"/>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709727" y="1956471"/>
            <a:ext cx="2428619" cy="3098128"/>
            <a:chOff x="0" y="0"/>
            <a:chExt cx="1110135" cy="1416172"/>
          </a:xfrm>
        </p:grpSpPr>
        <p:sp>
          <p:nvSpPr>
            <p:cNvPr id="17" name="Freeform 17"/>
            <p:cNvSpPr/>
            <p:nvPr/>
          </p:nvSpPr>
          <p:spPr>
            <a:xfrm>
              <a:off x="0" y="0"/>
              <a:ext cx="1110135" cy="1416172"/>
            </a:xfrm>
            <a:custGeom>
              <a:avLst/>
              <a:gdLst/>
              <a:ahLst/>
              <a:cxnLst/>
              <a:rect l="l" t="t" r="r" b="b"/>
              <a:pathLst>
                <a:path w="1110135" h="1416172">
                  <a:moveTo>
                    <a:pt x="98821" y="0"/>
                  </a:moveTo>
                  <a:lnTo>
                    <a:pt x="1011314" y="0"/>
                  </a:lnTo>
                  <a:cubicBezTo>
                    <a:pt x="1065892" y="0"/>
                    <a:pt x="1110135" y="44244"/>
                    <a:pt x="1110135" y="98821"/>
                  </a:cubicBezTo>
                  <a:lnTo>
                    <a:pt x="1110135" y="1317350"/>
                  </a:lnTo>
                  <a:cubicBezTo>
                    <a:pt x="1110135" y="1343559"/>
                    <a:pt x="1099724" y="1368695"/>
                    <a:pt x="1081191" y="1387228"/>
                  </a:cubicBezTo>
                  <a:cubicBezTo>
                    <a:pt x="1062659" y="1405760"/>
                    <a:pt x="1037523" y="1416172"/>
                    <a:pt x="1011314" y="1416172"/>
                  </a:cubicBezTo>
                  <a:lnTo>
                    <a:pt x="98821" y="1416172"/>
                  </a:lnTo>
                  <a:cubicBezTo>
                    <a:pt x="72612" y="1416172"/>
                    <a:pt x="47477" y="1405760"/>
                    <a:pt x="28944" y="1387228"/>
                  </a:cubicBezTo>
                  <a:cubicBezTo>
                    <a:pt x="10412" y="1368695"/>
                    <a:pt x="0" y="1343559"/>
                    <a:pt x="0" y="1317350"/>
                  </a:cubicBezTo>
                  <a:lnTo>
                    <a:pt x="0" y="98821"/>
                  </a:lnTo>
                  <a:cubicBezTo>
                    <a:pt x="0" y="72612"/>
                    <a:pt x="10412" y="47477"/>
                    <a:pt x="28944" y="28944"/>
                  </a:cubicBezTo>
                  <a:cubicBezTo>
                    <a:pt x="47477" y="10412"/>
                    <a:pt x="72612" y="0"/>
                    <a:pt x="98821"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747552" y="5197474"/>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6800597" y="6536618"/>
            <a:ext cx="1425363" cy="402665"/>
          </a:xfrm>
          <a:custGeom>
            <a:avLst/>
            <a:gdLst/>
            <a:ahLst/>
            <a:cxnLst/>
            <a:rect l="l" t="t" r="r" b="b"/>
            <a:pathLst>
              <a:path w="1425363" h="402665">
                <a:moveTo>
                  <a:pt x="0" y="0"/>
                </a:moveTo>
                <a:lnTo>
                  <a:pt x="1425363" y="0"/>
                </a:lnTo>
                <a:lnTo>
                  <a:pt x="1425363"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Freeform 23"/>
          <p:cNvSpPr/>
          <p:nvPr/>
        </p:nvSpPr>
        <p:spPr>
          <a:xfrm rot="-8970905" flipH="1">
            <a:off x="3018118" y="5943372"/>
            <a:ext cx="1425363" cy="402665"/>
          </a:xfrm>
          <a:custGeom>
            <a:avLst/>
            <a:gdLst/>
            <a:ahLst/>
            <a:cxnLst/>
            <a:rect l="l" t="t" r="r" b="b"/>
            <a:pathLst>
              <a:path w="1425363" h="402665">
                <a:moveTo>
                  <a:pt x="1425362" y="0"/>
                </a:moveTo>
                <a:lnTo>
                  <a:pt x="0" y="0"/>
                </a:lnTo>
                <a:lnTo>
                  <a:pt x="0" y="402665"/>
                </a:lnTo>
                <a:lnTo>
                  <a:pt x="1425362" y="402665"/>
                </a:lnTo>
                <a:lnTo>
                  <a:pt x="1425362"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25" name="Group 25"/>
          <p:cNvGrpSpPr/>
          <p:nvPr/>
        </p:nvGrpSpPr>
        <p:grpSpPr>
          <a:xfrm>
            <a:off x="11643571" y="3215258"/>
            <a:ext cx="2388014" cy="3065212"/>
            <a:chOff x="0" y="0"/>
            <a:chExt cx="1091575" cy="1401126"/>
          </a:xfrm>
        </p:grpSpPr>
        <p:sp>
          <p:nvSpPr>
            <p:cNvPr id="26" name="Freeform 26"/>
            <p:cNvSpPr/>
            <p:nvPr/>
          </p:nvSpPr>
          <p:spPr>
            <a:xfrm>
              <a:off x="0" y="0"/>
              <a:ext cx="1091575" cy="1401126"/>
            </a:xfrm>
            <a:custGeom>
              <a:avLst/>
              <a:gdLst/>
              <a:ahLst/>
              <a:cxnLst/>
              <a:rect l="l" t="t" r="r" b="b"/>
              <a:pathLst>
                <a:path w="1091575" h="1401126">
                  <a:moveTo>
                    <a:pt x="100502" y="0"/>
                  </a:moveTo>
                  <a:lnTo>
                    <a:pt x="991073" y="0"/>
                  </a:lnTo>
                  <a:cubicBezTo>
                    <a:pt x="1046578" y="0"/>
                    <a:pt x="1091575" y="44996"/>
                    <a:pt x="1091575" y="100502"/>
                  </a:cubicBezTo>
                  <a:lnTo>
                    <a:pt x="1091575" y="1300624"/>
                  </a:lnTo>
                  <a:cubicBezTo>
                    <a:pt x="1091575" y="1356130"/>
                    <a:pt x="1046578" y="1401126"/>
                    <a:pt x="991073" y="1401126"/>
                  </a:cubicBezTo>
                  <a:lnTo>
                    <a:pt x="100502" y="1401126"/>
                  </a:lnTo>
                  <a:cubicBezTo>
                    <a:pt x="44996" y="1401126"/>
                    <a:pt x="0" y="1356130"/>
                    <a:pt x="0" y="1300624"/>
                  </a:cubicBezTo>
                  <a:lnTo>
                    <a:pt x="0" y="100502"/>
                  </a:lnTo>
                  <a:cubicBezTo>
                    <a:pt x="0" y="44996"/>
                    <a:pt x="44996" y="0"/>
                    <a:pt x="100502" y="0"/>
                  </a:cubicBezTo>
                  <a:close/>
                </a:path>
              </a:pathLst>
            </a:custGeom>
            <a:solidFill>
              <a:srgbClr val="FFFFFF">
                <a:alpha val="98824"/>
              </a:srgbClr>
            </a:solidFill>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1533122" y="6505341"/>
            <a:ext cx="2352969" cy="679722"/>
            <a:chOff x="0" y="0"/>
            <a:chExt cx="1075555" cy="310705"/>
          </a:xfrm>
        </p:grpSpPr>
        <p:sp>
          <p:nvSpPr>
            <p:cNvPr id="29" name="Freeform 29"/>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30" name="TextBox 3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1" name="Freeform 31"/>
          <p:cNvSpPr/>
          <p:nvPr/>
        </p:nvSpPr>
        <p:spPr>
          <a:xfrm rot="-8970905" flipH="1">
            <a:off x="10266065" y="5835324"/>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32" name="Group 32"/>
          <p:cNvGrpSpPr/>
          <p:nvPr/>
        </p:nvGrpSpPr>
        <p:grpSpPr>
          <a:xfrm>
            <a:off x="15212685" y="3081029"/>
            <a:ext cx="2352969" cy="1886732"/>
            <a:chOff x="0" y="0"/>
            <a:chExt cx="1075555" cy="862436"/>
          </a:xfrm>
        </p:grpSpPr>
        <p:sp>
          <p:nvSpPr>
            <p:cNvPr id="33" name="Freeform 33"/>
            <p:cNvSpPr/>
            <p:nvPr/>
          </p:nvSpPr>
          <p:spPr>
            <a:xfrm>
              <a:off x="0" y="0"/>
              <a:ext cx="1075555" cy="862436"/>
            </a:xfrm>
            <a:custGeom>
              <a:avLst/>
              <a:gdLst/>
              <a:ahLst/>
              <a:cxnLst/>
              <a:rect l="l" t="t" r="r" b="b"/>
              <a:pathLst>
                <a:path w="1075555" h="862436">
                  <a:moveTo>
                    <a:pt x="101999" y="0"/>
                  </a:moveTo>
                  <a:lnTo>
                    <a:pt x="973557" y="0"/>
                  </a:lnTo>
                  <a:cubicBezTo>
                    <a:pt x="1000608" y="0"/>
                    <a:pt x="1026552" y="10746"/>
                    <a:pt x="1045680" y="29875"/>
                  </a:cubicBezTo>
                  <a:cubicBezTo>
                    <a:pt x="1064809" y="49003"/>
                    <a:pt x="1075555" y="74947"/>
                    <a:pt x="1075555" y="101999"/>
                  </a:cubicBezTo>
                  <a:lnTo>
                    <a:pt x="1075555" y="760437"/>
                  </a:lnTo>
                  <a:cubicBezTo>
                    <a:pt x="1075555" y="787489"/>
                    <a:pt x="1064809" y="813433"/>
                    <a:pt x="1045680" y="832561"/>
                  </a:cubicBezTo>
                  <a:cubicBezTo>
                    <a:pt x="1026552" y="851690"/>
                    <a:pt x="1000608" y="862436"/>
                    <a:pt x="973557" y="862436"/>
                  </a:cubicBezTo>
                  <a:lnTo>
                    <a:pt x="101999" y="862436"/>
                  </a:lnTo>
                  <a:cubicBezTo>
                    <a:pt x="74947" y="862436"/>
                    <a:pt x="49003" y="851690"/>
                    <a:pt x="29875" y="832561"/>
                  </a:cubicBezTo>
                  <a:cubicBezTo>
                    <a:pt x="10746" y="813433"/>
                    <a:pt x="0" y="787489"/>
                    <a:pt x="0" y="76043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34" name="TextBox 3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5" name="Group 35"/>
          <p:cNvGrpSpPr/>
          <p:nvPr/>
        </p:nvGrpSpPr>
        <p:grpSpPr>
          <a:xfrm>
            <a:off x="15212685" y="5159228"/>
            <a:ext cx="2526420" cy="996219"/>
            <a:chOff x="0" y="0"/>
            <a:chExt cx="1154841" cy="455377"/>
          </a:xfrm>
        </p:grpSpPr>
        <p:sp>
          <p:nvSpPr>
            <p:cNvPr id="36" name="Freeform 36"/>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37" name="TextBox 3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8" name="Freeform 38"/>
          <p:cNvSpPr/>
          <p:nvPr/>
        </p:nvSpPr>
        <p:spPr>
          <a:xfrm>
            <a:off x="14756368" y="7183688"/>
            <a:ext cx="3335457" cy="2670838"/>
          </a:xfrm>
          <a:custGeom>
            <a:avLst/>
            <a:gdLst/>
            <a:ahLst/>
            <a:cxnLst/>
            <a:rect l="l" t="t" r="r" b="b"/>
            <a:pathLst>
              <a:path w="4162872" h="3623795">
                <a:moveTo>
                  <a:pt x="0" y="0"/>
                </a:moveTo>
                <a:lnTo>
                  <a:pt x="4162872" y="0"/>
                </a:lnTo>
                <a:lnTo>
                  <a:pt x="4162872" y="3623794"/>
                </a:lnTo>
                <a:lnTo>
                  <a:pt x="0" y="3623794"/>
                </a:lnTo>
                <a:lnTo>
                  <a:pt x="0" y="0"/>
                </a:lnTo>
                <a:close/>
              </a:path>
            </a:pathLst>
          </a:custGeom>
          <a:blipFill>
            <a:blip r:embed="rId7"/>
            <a:stretch>
              <a:fillRect/>
            </a:stretch>
          </a:blipFill>
        </p:spPr>
      </p:sp>
      <p:sp>
        <p:nvSpPr>
          <p:cNvPr id="39" name="Freeform 39"/>
          <p:cNvSpPr/>
          <p:nvPr/>
        </p:nvSpPr>
        <p:spPr>
          <a:xfrm rot="-1885381">
            <a:off x="14011553" y="653582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0" name="TextBox 40"/>
          <p:cNvSpPr txBox="1"/>
          <p:nvPr/>
        </p:nvSpPr>
        <p:spPr>
          <a:xfrm>
            <a:off x="1028700" y="-62977"/>
            <a:ext cx="12442597" cy="1064917"/>
          </a:xfrm>
          <a:prstGeom prst="rect">
            <a:avLst/>
          </a:prstGeom>
        </p:spPr>
        <p:txBody>
          <a:bodyPr lIns="0" tIns="0" rIns="0" bIns="0" rtlCol="0" anchor="t">
            <a:spAutoFit/>
          </a:bodyPr>
          <a:lstStyle/>
          <a:p>
            <a:pPr marL="0" lvl="0" indent="0">
              <a:lnSpc>
                <a:spcPts val="8738"/>
              </a:lnSpc>
              <a:spcBef>
                <a:spcPct val="0"/>
              </a:spcBef>
            </a:pPr>
            <a:r>
              <a:rPr lang="en-US" sz="6332" spc="620">
                <a:solidFill>
                  <a:srgbClr val="231F20"/>
                </a:solidFill>
                <a:latin typeface="Oswald Bold"/>
              </a:rPr>
              <a:t>CONTENT-BASED RECOMENDER</a:t>
            </a:r>
          </a:p>
        </p:txBody>
      </p:sp>
      <p:sp>
        <p:nvSpPr>
          <p:cNvPr id="41" name="TextBox 41"/>
          <p:cNvSpPr txBox="1"/>
          <p:nvPr/>
        </p:nvSpPr>
        <p:spPr>
          <a:xfrm>
            <a:off x="699679" y="5796490"/>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42" name="TextBox 42"/>
          <p:cNvSpPr txBox="1"/>
          <p:nvPr/>
        </p:nvSpPr>
        <p:spPr>
          <a:xfrm>
            <a:off x="671283" y="3312560"/>
            <a:ext cx="2396238" cy="1898541"/>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2 datasets</a:t>
            </a:r>
          </a:p>
          <a:p>
            <a:pPr marL="297787" lvl="1" indent="-148893">
              <a:lnSpc>
                <a:spcPts val="1930"/>
              </a:lnSpc>
              <a:buFont typeface="Arial"/>
              <a:buChar char="•"/>
            </a:pPr>
            <a:r>
              <a:rPr lang="en-US" sz="1379">
                <a:solidFill>
                  <a:srgbClr val="100F0D"/>
                </a:solidFill>
                <a:latin typeface="Montserrat Light"/>
              </a:rPr>
              <a:t>Profile_genre - Userid, Genre Vector *</a:t>
            </a:r>
          </a:p>
          <a:p>
            <a:pPr marL="297787" lvl="1" indent="-148893">
              <a:lnSpc>
                <a:spcPts val="1930"/>
              </a:lnSpc>
              <a:buFont typeface="Arial"/>
              <a:buChar char="•"/>
            </a:pPr>
            <a:r>
              <a:rPr lang="en-US" sz="1379">
                <a:solidFill>
                  <a:srgbClr val="100F0D"/>
                </a:solidFill>
                <a:latin typeface="Montserrat Light"/>
              </a:rPr>
              <a:t>Test_user_rating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43" name="TextBox 43"/>
          <p:cNvSpPr txBox="1"/>
          <p:nvPr/>
        </p:nvSpPr>
        <p:spPr>
          <a:xfrm>
            <a:off x="4597883" y="6533609"/>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44" name="TextBox 44"/>
          <p:cNvSpPr txBox="1"/>
          <p:nvPr/>
        </p:nvSpPr>
        <p:spPr>
          <a:xfrm>
            <a:off x="4642735" y="2163720"/>
            <a:ext cx="2033593" cy="4196222"/>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the user profile vector by normalizing the genre rating for each specific vector</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cluster the users using PCA and clustering algorithms</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User test user rating data identify seen courses for each user and utilize cluster to identify unseen courses from all other users in that cluster</a:t>
            </a:r>
          </a:p>
          <a:p>
            <a:pPr algn="ctr">
              <a:lnSpc>
                <a:spcPts val="1876"/>
              </a:lnSpc>
            </a:pPr>
            <a:endParaRPr lang="en-US" sz="1340">
              <a:solidFill>
                <a:srgbClr val="100F0D"/>
              </a:solidFill>
              <a:latin typeface="Montserrat Light"/>
            </a:endParaRPr>
          </a:p>
          <a:p>
            <a:pPr algn="ctr">
              <a:lnSpc>
                <a:spcPts val="1876"/>
              </a:lnSpc>
            </a:pPr>
            <a:endParaRPr lang="en-US" sz="1340">
              <a:solidFill>
                <a:srgbClr val="100F0D"/>
              </a:solidFill>
              <a:latin typeface="Montserrat Light"/>
            </a:endParaRPr>
          </a:p>
        </p:txBody>
      </p:sp>
      <p:sp>
        <p:nvSpPr>
          <p:cNvPr id="45" name="TextBox 45"/>
          <p:cNvSpPr txBox="1"/>
          <p:nvPr/>
        </p:nvSpPr>
        <p:spPr>
          <a:xfrm>
            <a:off x="7822944" y="5301682"/>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46" name="TextBox 46"/>
          <p:cNvSpPr txBox="1"/>
          <p:nvPr/>
        </p:nvSpPr>
        <p:spPr>
          <a:xfrm>
            <a:off x="7907240" y="2099035"/>
            <a:ext cx="2033593" cy="2795659"/>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Determine popularity of unseen courses of the specific cluster user belongs to an rank courses based on popularity</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Normalize the popularity scores to be between o and 100, this becomes our recomendation scores</a:t>
            </a:r>
          </a:p>
        </p:txBody>
      </p:sp>
      <p:sp>
        <p:nvSpPr>
          <p:cNvPr id="47" name="TextBox 47"/>
          <p:cNvSpPr txBox="1"/>
          <p:nvPr/>
        </p:nvSpPr>
        <p:spPr>
          <a:xfrm>
            <a:off x="2615139" y="1028630"/>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clustering</a:t>
            </a:r>
          </a:p>
        </p:txBody>
      </p:sp>
      <p:sp>
        <p:nvSpPr>
          <p:cNvPr id="48" name="TextBox 48"/>
          <p:cNvSpPr txBox="1"/>
          <p:nvPr/>
        </p:nvSpPr>
        <p:spPr>
          <a:xfrm>
            <a:off x="11683906" y="6641657"/>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THRESHOLD</a:t>
            </a:r>
          </a:p>
        </p:txBody>
      </p:sp>
      <p:sp>
        <p:nvSpPr>
          <p:cNvPr id="49" name="TextBox 49"/>
          <p:cNvSpPr txBox="1"/>
          <p:nvPr/>
        </p:nvSpPr>
        <p:spPr>
          <a:xfrm>
            <a:off x="11803259" y="3429087"/>
            <a:ext cx="2033593" cy="2562231"/>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a predefined score threshold to identify unseen courses to be recommended to the User</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The threshold is selected based on course recommendation requirement **</a:t>
            </a:r>
          </a:p>
        </p:txBody>
      </p:sp>
      <p:sp>
        <p:nvSpPr>
          <p:cNvPr id="50" name="TextBox 50"/>
          <p:cNvSpPr txBox="1"/>
          <p:nvPr/>
        </p:nvSpPr>
        <p:spPr>
          <a:xfrm>
            <a:off x="15363469" y="5295544"/>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51" name="TextBox 51"/>
          <p:cNvSpPr txBox="1"/>
          <p:nvPr/>
        </p:nvSpPr>
        <p:spPr>
          <a:xfrm>
            <a:off x="15389235" y="331256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Unseen Courses having Recommendation scores higher than the threshold are recommended to the user</a:t>
            </a:r>
          </a:p>
        </p:txBody>
      </p:sp>
      <p:sp>
        <p:nvSpPr>
          <p:cNvPr id="52" name="TextBox 52"/>
          <p:cNvSpPr txBox="1"/>
          <p:nvPr/>
        </p:nvSpPr>
        <p:spPr>
          <a:xfrm>
            <a:off x="2273765" y="8703556"/>
            <a:ext cx="12710227" cy="1554479"/>
          </a:xfrm>
          <a:prstGeom prst="rect">
            <a:avLst/>
          </a:prstGeom>
        </p:spPr>
        <p:txBody>
          <a:bodyPr lIns="0" tIns="0" rIns="0" bIns="0" rtlCol="0" anchor="t">
            <a:spAutoFit/>
          </a:bodyPr>
          <a:lstStyle/>
          <a:p>
            <a:pPr>
              <a:lnSpc>
                <a:spcPts val="2520"/>
              </a:lnSpc>
            </a:pPr>
            <a:r>
              <a:rPr lang="en-US" sz="1800">
                <a:solidFill>
                  <a:srgbClr val="000000"/>
                </a:solidFill>
                <a:latin typeface="Livvic"/>
              </a:rPr>
              <a:t>Note: </a:t>
            </a:r>
          </a:p>
          <a:p>
            <a:pPr>
              <a:lnSpc>
                <a:spcPts val="2520"/>
              </a:lnSpc>
            </a:pPr>
            <a:r>
              <a:rPr lang="en-US" sz="1800">
                <a:solidFill>
                  <a:srgbClr val="000000"/>
                </a:solidFill>
                <a:latin typeface="Livvic"/>
              </a:rPr>
              <a:t>*Genre Vector comprises all available course genres and have values marked only specific to each row</a:t>
            </a:r>
          </a:p>
          <a:p>
            <a:pPr>
              <a:lnSpc>
                <a:spcPts val="2520"/>
              </a:lnSpc>
            </a:pPr>
            <a:r>
              <a:rPr lang="en-US" sz="1800">
                <a:solidFill>
                  <a:srgbClr val="000000"/>
                </a:solidFill>
                <a:latin typeface="Livvic"/>
              </a:rPr>
              <a:t>** Threshold score is selected based on requirements, a low threshold means more recommendations and a high would result in very few recommendations</a:t>
            </a:r>
          </a:p>
          <a:p>
            <a:pPr>
              <a:lnSpc>
                <a:spcPts val="2520"/>
              </a:lnSpc>
            </a:pPr>
            <a:endParaRPr lang="en-US" sz="1800">
              <a:solidFill>
                <a:srgbClr val="000000"/>
              </a:solidFill>
              <a:latin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37364" y="1450004"/>
            <a:ext cx="4876518" cy="4404295"/>
          </a:xfrm>
          <a:custGeom>
            <a:avLst/>
            <a:gdLst/>
            <a:ahLst/>
            <a:cxnLst/>
            <a:rect l="l" t="t" r="r" b="b"/>
            <a:pathLst>
              <a:path w="4876518" h="4404295">
                <a:moveTo>
                  <a:pt x="0" y="0"/>
                </a:moveTo>
                <a:lnTo>
                  <a:pt x="4876518" y="0"/>
                </a:lnTo>
                <a:lnTo>
                  <a:pt x="4876518" y="4404296"/>
                </a:lnTo>
                <a:lnTo>
                  <a:pt x="0" y="4404296"/>
                </a:lnTo>
                <a:lnTo>
                  <a:pt x="0" y="0"/>
                </a:lnTo>
                <a:close/>
              </a:path>
            </a:pathLst>
          </a:custGeom>
          <a:blipFill>
            <a:blip r:embed="rId2"/>
            <a:stretch>
              <a:fillRect/>
            </a:stretch>
          </a:blipFill>
        </p:spPr>
      </p:sp>
      <p:sp>
        <p:nvSpPr>
          <p:cNvPr id="3" name="Freeform 3"/>
          <p:cNvSpPr/>
          <p:nvPr/>
        </p:nvSpPr>
        <p:spPr>
          <a:xfrm>
            <a:off x="11673496" y="1450004"/>
            <a:ext cx="5712568" cy="4130179"/>
          </a:xfrm>
          <a:custGeom>
            <a:avLst/>
            <a:gdLst/>
            <a:ahLst/>
            <a:cxnLst/>
            <a:rect l="l" t="t" r="r" b="b"/>
            <a:pathLst>
              <a:path w="5712568" h="4130179">
                <a:moveTo>
                  <a:pt x="0" y="0"/>
                </a:moveTo>
                <a:lnTo>
                  <a:pt x="5712568" y="0"/>
                </a:lnTo>
                <a:lnTo>
                  <a:pt x="5712568" y="4130180"/>
                </a:lnTo>
                <a:lnTo>
                  <a:pt x="0" y="4130180"/>
                </a:lnTo>
                <a:lnTo>
                  <a:pt x="0" y="0"/>
                </a:lnTo>
                <a:close/>
              </a:path>
            </a:pathLst>
          </a:custGeom>
          <a:blipFill>
            <a:blip r:embed="rId3"/>
            <a:stretch>
              <a:fillRect/>
            </a:stretch>
          </a:blipFill>
        </p:spPr>
      </p:sp>
      <p:sp>
        <p:nvSpPr>
          <p:cNvPr id="4" name="Freeform 4"/>
          <p:cNvSpPr/>
          <p:nvPr/>
        </p:nvSpPr>
        <p:spPr>
          <a:xfrm>
            <a:off x="5401599" y="5854300"/>
            <a:ext cx="6477436" cy="4118644"/>
          </a:xfrm>
          <a:custGeom>
            <a:avLst/>
            <a:gdLst/>
            <a:ahLst/>
            <a:cxnLst/>
            <a:rect l="l" t="t" r="r" b="b"/>
            <a:pathLst>
              <a:path w="6477436" h="4118644">
                <a:moveTo>
                  <a:pt x="0" y="0"/>
                </a:moveTo>
                <a:lnTo>
                  <a:pt x="6477436" y="0"/>
                </a:lnTo>
                <a:lnTo>
                  <a:pt x="6477436" y="4118644"/>
                </a:lnTo>
                <a:lnTo>
                  <a:pt x="0" y="4118644"/>
                </a:lnTo>
                <a:lnTo>
                  <a:pt x="0" y="0"/>
                </a:lnTo>
                <a:close/>
              </a:path>
            </a:pathLst>
          </a:custGeom>
          <a:blipFill>
            <a:blip r:embed="rId4"/>
            <a:stretch>
              <a:fillRect/>
            </a:stretch>
          </a:blipFill>
        </p:spPr>
      </p:sp>
      <p:sp>
        <p:nvSpPr>
          <p:cNvPr id="5" name="TextBox 5"/>
          <p:cNvSpPr txBox="1"/>
          <p:nvPr/>
        </p:nvSpPr>
        <p:spPr>
          <a:xfrm>
            <a:off x="755349" y="101607"/>
            <a:ext cx="16162782" cy="1749412"/>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Visualization for clustering-based Recommender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887923">
            <a:off x="-8217189" y="-946434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580377">
            <a:off x="11810996" y="4953984"/>
            <a:ext cx="12102934" cy="12419055"/>
          </a:xfrm>
          <a:custGeom>
            <a:avLst/>
            <a:gdLst/>
            <a:ahLst/>
            <a:cxnLst/>
            <a:rect l="l" t="t" r="r" b="b"/>
            <a:pathLst>
              <a:path w="12102934" h="12419055">
                <a:moveTo>
                  <a:pt x="0" y="0"/>
                </a:moveTo>
                <a:lnTo>
                  <a:pt x="12102934" y="0"/>
                </a:lnTo>
                <a:lnTo>
                  <a:pt x="12102934" y="12419056"/>
                </a:lnTo>
                <a:lnTo>
                  <a:pt x="0" y="12419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7267377" y="5482418"/>
            <a:ext cx="4159534" cy="440498"/>
          </a:xfrm>
          <a:custGeom>
            <a:avLst/>
            <a:gdLst/>
            <a:ahLst/>
            <a:cxnLst/>
            <a:rect l="l" t="t" r="r" b="b"/>
            <a:pathLst>
              <a:path w="4159534" h="440498">
                <a:moveTo>
                  <a:pt x="0" y="0"/>
                </a:moveTo>
                <a:lnTo>
                  <a:pt x="4159534" y="0"/>
                </a:lnTo>
                <a:lnTo>
                  <a:pt x="4159534" y="440498"/>
                </a:lnTo>
                <a:lnTo>
                  <a:pt x="0" y="440498"/>
                </a:lnTo>
                <a:lnTo>
                  <a:pt x="0" y="0"/>
                </a:lnTo>
                <a:close/>
              </a:path>
            </a:pathLst>
          </a:custGeom>
          <a:blipFill>
            <a:blip r:embed="rId5"/>
            <a:stretch>
              <a:fillRect t="-86495"/>
            </a:stretch>
          </a:blipFill>
        </p:spPr>
      </p:sp>
      <p:sp>
        <p:nvSpPr>
          <p:cNvPr id="6" name="Freeform 6"/>
          <p:cNvSpPr/>
          <p:nvPr/>
        </p:nvSpPr>
        <p:spPr>
          <a:xfrm>
            <a:off x="12459833" y="4716058"/>
            <a:ext cx="5168016" cy="547297"/>
          </a:xfrm>
          <a:custGeom>
            <a:avLst/>
            <a:gdLst/>
            <a:ahLst/>
            <a:cxnLst/>
            <a:rect l="l" t="t" r="r" b="b"/>
            <a:pathLst>
              <a:path w="5168016" h="547297">
                <a:moveTo>
                  <a:pt x="0" y="0"/>
                </a:moveTo>
                <a:lnTo>
                  <a:pt x="5168015" y="0"/>
                </a:lnTo>
                <a:lnTo>
                  <a:pt x="5168015" y="547298"/>
                </a:lnTo>
                <a:lnTo>
                  <a:pt x="0" y="547298"/>
                </a:lnTo>
                <a:lnTo>
                  <a:pt x="0" y="0"/>
                </a:lnTo>
                <a:close/>
              </a:path>
            </a:pathLst>
          </a:custGeom>
          <a:blipFill>
            <a:blip r:embed="rId5"/>
            <a:stretch>
              <a:fillRect t="-86495"/>
            </a:stretch>
          </a:blipFill>
        </p:spPr>
      </p:sp>
      <p:sp>
        <p:nvSpPr>
          <p:cNvPr id="7" name="Freeform 7"/>
          <p:cNvSpPr/>
          <p:nvPr/>
        </p:nvSpPr>
        <p:spPr>
          <a:xfrm>
            <a:off x="7655074" y="9551871"/>
            <a:ext cx="6941677" cy="735129"/>
          </a:xfrm>
          <a:custGeom>
            <a:avLst/>
            <a:gdLst/>
            <a:ahLst/>
            <a:cxnLst/>
            <a:rect l="l" t="t" r="r" b="b"/>
            <a:pathLst>
              <a:path w="6941677" h="735129">
                <a:moveTo>
                  <a:pt x="0" y="0"/>
                </a:moveTo>
                <a:lnTo>
                  <a:pt x="6941678" y="0"/>
                </a:lnTo>
                <a:lnTo>
                  <a:pt x="6941678" y="735129"/>
                </a:lnTo>
                <a:lnTo>
                  <a:pt x="0" y="735129"/>
                </a:lnTo>
                <a:lnTo>
                  <a:pt x="0" y="0"/>
                </a:lnTo>
                <a:close/>
              </a:path>
            </a:pathLst>
          </a:custGeom>
          <a:blipFill>
            <a:blip r:embed="rId5"/>
            <a:stretch>
              <a:fillRect t="-86495"/>
            </a:stretch>
          </a:blipFill>
        </p:spPr>
      </p:sp>
      <p:sp>
        <p:nvSpPr>
          <p:cNvPr id="8" name="Freeform 8"/>
          <p:cNvSpPr/>
          <p:nvPr/>
        </p:nvSpPr>
        <p:spPr>
          <a:xfrm>
            <a:off x="6853715" y="1560236"/>
            <a:ext cx="5197817" cy="4089459"/>
          </a:xfrm>
          <a:custGeom>
            <a:avLst/>
            <a:gdLst/>
            <a:ahLst/>
            <a:cxnLst/>
            <a:rect l="l" t="t" r="r" b="b"/>
            <a:pathLst>
              <a:path w="5197817" h="4089459">
                <a:moveTo>
                  <a:pt x="0" y="0"/>
                </a:moveTo>
                <a:lnTo>
                  <a:pt x="5197817" y="0"/>
                </a:lnTo>
                <a:lnTo>
                  <a:pt x="5197817" y="4089459"/>
                </a:lnTo>
                <a:lnTo>
                  <a:pt x="0" y="4089459"/>
                </a:lnTo>
                <a:lnTo>
                  <a:pt x="0" y="0"/>
                </a:lnTo>
                <a:close/>
              </a:path>
            </a:pathLst>
          </a:custGeom>
          <a:blipFill>
            <a:blip r:embed="rId6"/>
            <a:stretch>
              <a:fillRect/>
            </a:stretch>
          </a:blipFill>
        </p:spPr>
      </p:sp>
      <p:sp>
        <p:nvSpPr>
          <p:cNvPr id="9" name="Freeform 9"/>
          <p:cNvSpPr/>
          <p:nvPr/>
        </p:nvSpPr>
        <p:spPr>
          <a:xfrm>
            <a:off x="12261082" y="1589948"/>
            <a:ext cx="5873853" cy="3096398"/>
          </a:xfrm>
          <a:custGeom>
            <a:avLst/>
            <a:gdLst/>
            <a:ahLst/>
            <a:cxnLst/>
            <a:rect l="l" t="t" r="r" b="b"/>
            <a:pathLst>
              <a:path w="5873853" h="3096398">
                <a:moveTo>
                  <a:pt x="0" y="0"/>
                </a:moveTo>
                <a:lnTo>
                  <a:pt x="5873853" y="0"/>
                </a:lnTo>
                <a:lnTo>
                  <a:pt x="5873853" y="3096398"/>
                </a:lnTo>
                <a:lnTo>
                  <a:pt x="0" y="3096398"/>
                </a:lnTo>
                <a:lnTo>
                  <a:pt x="0" y="0"/>
                </a:lnTo>
                <a:close/>
              </a:path>
            </a:pathLst>
          </a:custGeom>
          <a:blipFill>
            <a:blip r:embed="rId7"/>
            <a:stretch>
              <a:fillRect/>
            </a:stretch>
          </a:blipFill>
        </p:spPr>
      </p:sp>
      <p:sp>
        <p:nvSpPr>
          <p:cNvPr id="10" name="Freeform 10"/>
          <p:cNvSpPr/>
          <p:nvPr/>
        </p:nvSpPr>
        <p:spPr>
          <a:xfrm>
            <a:off x="7839509" y="6319794"/>
            <a:ext cx="6216925" cy="3335384"/>
          </a:xfrm>
          <a:custGeom>
            <a:avLst/>
            <a:gdLst/>
            <a:ahLst/>
            <a:cxnLst/>
            <a:rect l="l" t="t" r="r" b="b"/>
            <a:pathLst>
              <a:path w="6216925" h="3335384">
                <a:moveTo>
                  <a:pt x="0" y="0"/>
                </a:moveTo>
                <a:lnTo>
                  <a:pt x="6216925" y="0"/>
                </a:lnTo>
                <a:lnTo>
                  <a:pt x="6216925" y="3335384"/>
                </a:lnTo>
                <a:lnTo>
                  <a:pt x="0" y="3335384"/>
                </a:lnTo>
                <a:lnTo>
                  <a:pt x="0" y="0"/>
                </a:lnTo>
                <a:close/>
              </a:path>
            </a:pathLst>
          </a:custGeom>
          <a:blipFill>
            <a:blip r:embed="rId8"/>
            <a:stretch>
              <a:fillRect/>
            </a:stretch>
          </a:blipFill>
        </p:spPr>
      </p:sp>
      <p:sp>
        <p:nvSpPr>
          <p:cNvPr id="11" name="TextBox 11"/>
          <p:cNvSpPr txBox="1"/>
          <p:nvPr/>
        </p:nvSpPr>
        <p:spPr>
          <a:xfrm>
            <a:off x="2291216" y="130703"/>
            <a:ext cx="13617940" cy="1429533"/>
          </a:xfrm>
          <a:prstGeom prst="rect">
            <a:avLst/>
          </a:prstGeom>
        </p:spPr>
        <p:txBody>
          <a:bodyPr lIns="0" tIns="0" rIns="0" bIns="0" rtlCol="0" anchor="t">
            <a:spAutoFit/>
          </a:bodyPr>
          <a:lstStyle/>
          <a:p>
            <a:pPr marL="0" lvl="0" indent="0" algn="ctr">
              <a:lnSpc>
                <a:spcPts val="5702"/>
              </a:lnSpc>
              <a:spcBef>
                <a:spcPct val="0"/>
              </a:spcBef>
            </a:pPr>
            <a:r>
              <a:rPr lang="en-US" sz="4132" spc="404">
                <a:solidFill>
                  <a:srgbClr val="231F20"/>
                </a:solidFill>
                <a:latin typeface="Oswald Bold"/>
              </a:rPr>
              <a:t>EVALUATION RESULTS OF COURSE SIMILARITY-BASED RECOMMENDER SYSTEM</a:t>
            </a:r>
          </a:p>
        </p:txBody>
      </p:sp>
      <p:sp>
        <p:nvSpPr>
          <p:cNvPr id="12" name="TextBox 12"/>
          <p:cNvSpPr txBox="1"/>
          <p:nvPr/>
        </p:nvSpPr>
        <p:spPr>
          <a:xfrm>
            <a:off x="506776" y="2621280"/>
            <a:ext cx="6139700" cy="54254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0000"/>
                </a:solidFill>
                <a:latin typeface="Canva Sans"/>
              </a:rPr>
              <a:t>The threshold utilized for this recommendation system is 40</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The average recommendation per user is 9 courses</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The top 20 recommendations look predominantly data science and machine learning</a:t>
            </a:r>
          </a:p>
          <a:p>
            <a:pPr>
              <a:lnSpc>
                <a:spcPts val="3359"/>
              </a:lnSpc>
            </a:pPr>
            <a:endParaRPr lang="en-US" sz="2400">
              <a:solidFill>
                <a:srgbClr val="000000"/>
              </a:solidFill>
              <a:latin typeface="Canva Sans"/>
            </a:endParaRPr>
          </a:p>
          <a:p>
            <a:pPr marL="518160" lvl="1" indent="-259080">
              <a:lnSpc>
                <a:spcPts val="3359"/>
              </a:lnSpc>
              <a:buFont typeface="Arial"/>
              <a:buChar char="•"/>
            </a:pPr>
            <a:r>
              <a:rPr lang="en-US" sz="2400">
                <a:solidFill>
                  <a:srgbClr val="000000"/>
                </a:solidFill>
                <a:latin typeface="Canva Sans"/>
              </a:rPr>
              <a:t>Sample recommendations made to user 1502801 are similar to overall recomendations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2213115"/>
            <a:ext cx="5322930" cy="2766012"/>
          </a:xfrm>
          <a:custGeom>
            <a:avLst/>
            <a:gdLst/>
            <a:ahLst/>
            <a:cxnLst/>
            <a:rect l="l" t="t" r="r" b="b"/>
            <a:pathLst>
              <a:path w="5322930" h="2766012">
                <a:moveTo>
                  <a:pt x="0" y="0"/>
                </a:moveTo>
                <a:lnTo>
                  <a:pt x="5322930" y="0"/>
                </a:lnTo>
                <a:lnTo>
                  <a:pt x="5322930" y="2766012"/>
                </a:lnTo>
                <a:lnTo>
                  <a:pt x="0" y="2766012"/>
                </a:lnTo>
                <a:lnTo>
                  <a:pt x="0" y="0"/>
                </a:lnTo>
                <a:close/>
              </a:path>
            </a:pathLst>
          </a:custGeom>
          <a:blipFill>
            <a:blip r:embed="rId3"/>
            <a:stretch>
              <a:fillRect/>
            </a:stretch>
          </a:blipFill>
        </p:spPr>
      </p:sp>
      <p:sp>
        <p:nvSpPr>
          <p:cNvPr id="3" name="TextBox 3"/>
          <p:cNvSpPr txBox="1"/>
          <p:nvPr/>
        </p:nvSpPr>
        <p:spPr>
          <a:xfrm>
            <a:off x="230445" y="100266"/>
            <a:ext cx="18057555" cy="1811007"/>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a:rPr>
              <a:t>Performance Comparison of content based Algorithms Using Unsupervised Learning</a:t>
            </a:r>
          </a:p>
        </p:txBody>
      </p:sp>
      <p:sp>
        <p:nvSpPr>
          <p:cNvPr id="4" name="TextBox 4"/>
          <p:cNvSpPr txBox="1"/>
          <p:nvPr/>
        </p:nvSpPr>
        <p:spPr>
          <a:xfrm>
            <a:off x="9437002" y="2299180"/>
            <a:ext cx="7222853" cy="4069079"/>
          </a:xfrm>
          <a:prstGeom prst="rect">
            <a:avLst/>
          </a:prstGeom>
        </p:spPr>
        <p:txBody>
          <a:bodyPr lIns="0" tIns="0" rIns="0" bIns="0" rtlCol="0" anchor="t">
            <a:spAutoFit/>
          </a:bodyPr>
          <a:lstStyle/>
          <a:p>
            <a:pPr marL="388628" lvl="1" indent="-194314">
              <a:lnSpc>
                <a:spcPts val="2520"/>
              </a:lnSpc>
              <a:buFont typeface="Arial"/>
              <a:buChar char="•"/>
            </a:pPr>
            <a:r>
              <a:rPr lang="en-US" sz="1800">
                <a:solidFill>
                  <a:srgbClr val="000000"/>
                </a:solidFill>
                <a:latin typeface="Canva Sans"/>
              </a:rPr>
              <a:t>The word cloud left here shows actual courses user 1502801 enrolled mainly hadoop spark etc</a:t>
            </a:r>
          </a:p>
          <a:p>
            <a:pPr>
              <a:lnSpc>
                <a:spcPts val="2520"/>
              </a:lnSpc>
            </a:pPr>
            <a:endParaRPr lang="en-US" sz="1800">
              <a:solidFill>
                <a:srgbClr val="000000"/>
              </a:solidFill>
              <a:latin typeface="Canva Sans"/>
            </a:endParaRPr>
          </a:p>
          <a:p>
            <a:pPr marL="388628" lvl="1" indent="-194314">
              <a:lnSpc>
                <a:spcPts val="2520"/>
              </a:lnSpc>
              <a:buFont typeface="Arial"/>
              <a:buChar char="•"/>
            </a:pPr>
            <a:r>
              <a:rPr lang="en-US" sz="1800">
                <a:solidFill>
                  <a:srgbClr val="000000"/>
                </a:solidFill>
                <a:latin typeface="Canva Sans"/>
              </a:rPr>
              <a:t>User profile recommendation suggesting more of the items the user has already seen big data, spark courses</a:t>
            </a:r>
          </a:p>
          <a:p>
            <a:pPr>
              <a:lnSpc>
                <a:spcPts val="2520"/>
              </a:lnSpc>
            </a:pPr>
            <a:r>
              <a:rPr lang="en-US" sz="1800">
                <a:solidFill>
                  <a:srgbClr val="000000"/>
                </a:solidFill>
                <a:latin typeface="Canva Sans"/>
              </a:rPr>
              <a:t> </a:t>
            </a:r>
          </a:p>
          <a:p>
            <a:pPr marL="388628" lvl="1" indent="-194314">
              <a:lnSpc>
                <a:spcPts val="2520"/>
              </a:lnSpc>
              <a:buFont typeface="Arial"/>
              <a:buChar char="•"/>
            </a:pPr>
            <a:r>
              <a:rPr lang="en-US" sz="1800">
                <a:solidFill>
                  <a:srgbClr val="000000"/>
                </a:solidFill>
                <a:latin typeface="Canva Sans"/>
              </a:rPr>
              <a:t>Course similarity recommends a mix of big data, analysis, and data science</a:t>
            </a:r>
          </a:p>
          <a:p>
            <a:pPr>
              <a:lnSpc>
                <a:spcPts val="2520"/>
              </a:lnSpc>
            </a:pPr>
            <a:endParaRPr lang="en-US" sz="1800">
              <a:solidFill>
                <a:srgbClr val="000000"/>
              </a:solidFill>
              <a:latin typeface="Canva Sans"/>
            </a:endParaRPr>
          </a:p>
          <a:p>
            <a:pPr marL="388628" lvl="1" indent="-194314">
              <a:lnSpc>
                <a:spcPts val="2520"/>
              </a:lnSpc>
              <a:buFont typeface="Arial"/>
              <a:buChar char="•"/>
            </a:pPr>
            <a:r>
              <a:rPr lang="en-US" sz="1800">
                <a:solidFill>
                  <a:srgbClr val="000000"/>
                </a:solidFill>
                <a:latin typeface="Canva Sans"/>
              </a:rPr>
              <a:t>Clustering probably finds users similar to test users who are mostly interested in data science</a:t>
            </a:r>
          </a:p>
          <a:p>
            <a:pPr>
              <a:lnSpc>
                <a:spcPts val="2520"/>
              </a:lnSpc>
            </a:pPr>
            <a:endParaRPr lang="en-US" sz="1800">
              <a:solidFill>
                <a:srgbClr val="000000"/>
              </a:solidFill>
              <a:latin typeface="Canva Sans"/>
            </a:endParaRPr>
          </a:p>
          <a:p>
            <a:pPr>
              <a:lnSpc>
                <a:spcPts val="2520"/>
              </a:lnSpc>
            </a:pPr>
            <a:endParaRPr lang="en-US" sz="1800">
              <a:solidFill>
                <a:srgbClr val="000000"/>
              </a:solidFill>
              <a:latin typeface="Canva Sans"/>
            </a:endParaRPr>
          </a:p>
        </p:txBody>
      </p:sp>
      <p:sp>
        <p:nvSpPr>
          <p:cNvPr id="5" name="Freeform 5"/>
          <p:cNvSpPr/>
          <p:nvPr/>
        </p:nvSpPr>
        <p:spPr>
          <a:xfrm>
            <a:off x="709065" y="6450789"/>
            <a:ext cx="5500559" cy="2689162"/>
          </a:xfrm>
          <a:custGeom>
            <a:avLst/>
            <a:gdLst/>
            <a:ahLst/>
            <a:cxnLst/>
            <a:rect l="l" t="t" r="r" b="b"/>
            <a:pathLst>
              <a:path w="5500559" h="2689162">
                <a:moveTo>
                  <a:pt x="0" y="0"/>
                </a:moveTo>
                <a:lnTo>
                  <a:pt x="5500559" y="0"/>
                </a:lnTo>
                <a:lnTo>
                  <a:pt x="5500559" y="2689163"/>
                </a:lnTo>
                <a:lnTo>
                  <a:pt x="0" y="2689163"/>
                </a:lnTo>
                <a:lnTo>
                  <a:pt x="0" y="0"/>
                </a:lnTo>
                <a:close/>
              </a:path>
            </a:pathLst>
          </a:custGeom>
          <a:blipFill>
            <a:blip r:embed="rId4"/>
            <a:stretch>
              <a:fillRect/>
            </a:stretch>
          </a:blipFill>
        </p:spPr>
      </p:sp>
      <p:sp>
        <p:nvSpPr>
          <p:cNvPr id="6" name="TextBox 6"/>
          <p:cNvSpPr txBox="1"/>
          <p:nvPr/>
        </p:nvSpPr>
        <p:spPr>
          <a:xfrm>
            <a:off x="244479" y="9229725"/>
            <a:ext cx="6252102" cy="257174"/>
          </a:xfrm>
          <a:prstGeom prst="rect">
            <a:avLst/>
          </a:prstGeom>
        </p:spPr>
        <p:txBody>
          <a:bodyPr lIns="0" tIns="0" rIns="0" bIns="0" rtlCol="0" anchor="t">
            <a:spAutoFit/>
          </a:bodyPr>
          <a:lstStyle/>
          <a:p>
            <a:pPr algn="ctr">
              <a:lnSpc>
                <a:spcPts val="2100"/>
              </a:lnSpc>
            </a:pPr>
            <a:r>
              <a:rPr lang="en-US" sz="1500">
                <a:solidFill>
                  <a:srgbClr val="000000"/>
                </a:solidFill>
                <a:latin typeface="Canva Sans Bold"/>
              </a:rPr>
              <a:t>Recommendation using user profile</a:t>
            </a:r>
          </a:p>
        </p:txBody>
      </p:sp>
      <p:sp>
        <p:nvSpPr>
          <p:cNvPr id="7" name="Freeform 7"/>
          <p:cNvSpPr/>
          <p:nvPr/>
        </p:nvSpPr>
        <p:spPr>
          <a:xfrm>
            <a:off x="7040273" y="6507135"/>
            <a:ext cx="4974485" cy="2576471"/>
          </a:xfrm>
          <a:custGeom>
            <a:avLst/>
            <a:gdLst/>
            <a:ahLst/>
            <a:cxnLst/>
            <a:rect l="l" t="t" r="r" b="b"/>
            <a:pathLst>
              <a:path w="4974485" h="2576471">
                <a:moveTo>
                  <a:pt x="0" y="0"/>
                </a:moveTo>
                <a:lnTo>
                  <a:pt x="4974484" y="0"/>
                </a:lnTo>
                <a:lnTo>
                  <a:pt x="4974484" y="2576471"/>
                </a:lnTo>
                <a:lnTo>
                  <a:pt x="0" y="2576471"/>
                </a:lnTo>
                <a:lnTo>
                  <a:pt x="0" y="0"/>
                </a:lnTo>
                <a:close/>
              </a:path>
            </a:pathLst>
          </a:custGeom>
          <a:blipFill>
            <a:blip r:embed="rId5"/>
            <a:stretch>
              <a:fillRect/>
            </a:stretch>
          </a:blipFill>
        </p:spPr>
      </p:sp>
      <p:sp>
        <p:nvSpPr>
          <p:cNvPr id="8" name="TextBox 8"/>
          <p:cNvSpPr txBox="1"/>
          <p:nvPr/>
        </p:nvSpPr>
        <p:spPr>
          <a:xfrm>
            <a:off x="6412679" y="9229725"/>
            <a:ext cx="6252102" cy="257174"/>
          </a:xfrm>
          <a:prstGeom prst="rect">
            <a:avLst/>
          </a:prstGeom>
        </p:spPr>
        <p:txBody>
          <a:bodyPr lIns="0" tIns="0" rIns="0" bIns="0" rtlCol="0" anchor="t">
            <a:spAutoFit/>
          </a:bodyPr>
          <a:lstStyle/>
          <a:p>
            <a:pPr algn="ctr">
              <a:lnSpc>
                <a:spcPts val="2100"/>
              </a:lnSpc>
            </a:pPr>
            <a:r>
              <a:rPr lang="en-US" sz="1500">
                <a:solidFill>
                  <a:srgbClr val="000000"/>
                </a:solidFill>
                <a:latin typeface="Canva Sans Bold"/>
              </a:rPr>
              <a:t>Recommendation using Course Similarity</a:t>
            </a:r>
          </a:p>
        </p:txBody>
      </p:sp>
      <p:sp>
        <p:nvSpPr>
          <p:cNvPr id="9" name="Freeform 9"/>
          <p:cNvSpPr/>
          <p:nvPr/>
        </p:nvSpPr>
        <p:spPr>
          <a:xfrm>
            <a:off x="12843432" y="6450789"/>
            <a:ext cx="4907388" cy="2632817"/>
          </a:xfrm>
          <a:custGeom>
            <a:avLst/>
            <a:gdLst/>
            <a:ahLst/>
            <a:cxnLst/>
            <a:rect l="l" t="t" r="r" b="b"/>
            <a:pathLst>
              <a:path w="4907388" h="2632817">
                <a:moveTo>
                  <a:pt x="0" y="0"/>
                </a:moveTo>
                <a:lnTo>
                  <a:pt x="4907389" y="0"/>
                </a:lnTo>
                <a:lnTo>
                  <a:pt x="4907389" y="2632817"/>
                </a:lnTo>
                <a:lnTo>
                  <a:pt x="0" y="2632817"/>
                </a:lnTo>
                <a:lnTo>
                  <a:pt x="0" y="0"/>
                </a:lnTo>
                <a:close/>
              </a:path>
            </a:pathLst>
          </a:custGeom>
          <a:blipFill>
            <a:blip r:embed="rId6"/>
            <a:stretch>
              <a:fillRect/>
            </a:stretch>
          </a:blipFill>
        </p:spPr>
      </p:sp>
      <p:sp>
        <p:nvSpPr>
          <p:cNvPr id="10" name="TextBox 10"/>
          <p:cNvSpPr txBox="1"/>
          <p:nvPr/>
        </p:nvSpPr>
        <p:spPr>
          <a:xfrm>
            <a:off x="12249398" y="9229725"/>
            <a:ext cx="6252102" cy="257174"/>
          </a:xfrm>
          <a:prstGeom prst="rect">
            <a:avLst/>
          </a:prstGeom>
        </p:spPr>
        <p:txBody>
          <a:bodyPr lIns="0" tIns="0" rIns="0" bIns="0" rtlCol="0" anchor="t">
            <a:spAutoFit/>
          </a:bodyPr>
          <a:lstStyle/>
          <a:p>
            <a:pPr algn="ctr">
              <a:lnSpc>
                <a:spcPts val="2100"/>
              </a:lnSpc>
            </a:pPr>
            <a:r>
              <a:rPr lang="en-US" sz="1500">
                <a:solidFill>
                  <a:srgbClr val="000000"/>
                </a:solidFill>
                <a:latin typeface="Canva Sans Bold"/>
              </a:rPr>
              <a:t>Recommendation using Clustering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2255316" y="6657255"/>
            <a:ext cx="5457823" cy="3084103"/>
          </a:xfrm>
          <a:custGeom>
            <a:avLst/>
            <a:gdLst/>
            <a:ahLst/>
            <a:cxnLst/>
            <a:rect l="l" t="t" r="r" b="b"/>
            <a:pathLst>
              <a:path w="5457823" h="3084103">
                <a:moveTo>
                  <a:pt x="0" y="0"/>
                </a:moveTo>
                <a:lnTo>
                  <a:pt x="5457823" y="0"/>
                </a:lnTo>
                <a:lnTo>
                  <a:pt x="5457823" y="3084103"/>
                </a:lnTo>
                <a:lnTo>
                  <a:pt x="0" y="3084103"/>
                </a:lnTo>
                <a:lnTo>
                  <a:pt x="0" y="0"/>
                </a:lnTo>
                <a:close/>
              </a:path>
            </a:pathLst>
          </a:custGeom>
          <a:blipFill>
            <a:blip r:embed="rId2"/>
            <a:stretch>
              <a:fillRect/>
            </a:stretch>
          </a:blipFill>
        </p:spPr>
      </p:sp>
      <p:sp>
        <p:nvSpPr>
          <p:cNvPr id="3" name="Freeform 3"/>
          <p:cNvSpPr/>
          <p:nvPr/>
        </p:nvSpPr>
        <p:spPr>
          <a:xfrm>
            <a:off x="912845" y="6552583"/>
            <a:ext cx="4077551" cy="3025560"/>
          </a:xfrm>
          <a:custGeom>
            <a:avLst/>
            <a:gdLst/>
            <a:ahLst/>
            <a:cxnLst/>
            <a:rect l="l" t="t" r="r" b="b"/>
            <a:pathLst>
              <a:path w="4077551" h="3025560">
                <a:moveTo>
                  <a:pt x="0" y="0"/>
                </a:moveTo>
                <a:lnTo>
                  <a:pt x="4077550" y="0"/>
                </a:lnTo>
                <a:lnTo>
                  <a:pt x="4077550" y="3025560"/>
                </a:lnTo>
                <a:lnTo>
                  <a:pt x="0" y="3025560"/>
                </a:lnTo>
                <a:lnTo>
                  <a:pt x="0" y="0"/>
                </a:lnTo>
                <a:close/>
              </a:path>
            </a:pathLst>
          </a:custGeom>
          <a:blipFill>
            <a:blip r:embed="rId3"/>
            <a:stretch>
              <a:fillRect/>
            </a:stretch>
          </a:blipFill>
        </p:spPr>
      </p:sp>
      <p:sp>
        <p:nvSpPr>
          <p:cNvPr id="4" name="TextBox 4"/>
          <p:cNvSpPr txBox="1"/>
          <p:nvPr/>
        </p:nvSpPr>
        <p:spPr>
          <a:xfrm>
            <a:off x="0" y="1095420"/>
            <a:ext cx="18288000" cy="482409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Collaborative-filtering Recommender System using Supervised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97900" y="5623498"/>
            <a:ext cx="2431354" cy="867001"/>
            <a:chOff x="0" y="0"/>
            <a:chExt cx="1111386" cy="396311"/>
          </a:xfrm>
        </p:grpSpPr>
        <p:sp>
          <p:nvSpPr>
            <p:cNvPr id="5" name="Freeform 5"/>
            <p:cNvSpPr/>
            <p:nvPr/>
          </p:nvSpPr>
          <p:spPr>
            <a:xfrm>
              <a:off x="0" y="0"/>
              <a:ext cx="1111386" cy="396311"/>
            </a:xfrm>
            <a:custGeom>
              <a:avLst/>
              <a:gdLst/>
              <a:ahLst/>
              <a:cxnLst/>
              <a:rect l="l" t="t" r="r" b="b"/>
              <a:pathLst>
                <a:path w="1111386" h="396311">
                  <a:moveTo>
                    <a:pt x="98710" y="0"/>
                  </a:moveTo>
                  <a:lnTo>
                    <a:pt x="1012675" y="0"/>
                  </a:lnTo>
                  <a:cubicBezTo>
                    <a:pt x="1038855" y="0"/>
                    <a:pt x="1063962" y="10400"/>
                    <a:pt x="1082474" y="28912"/>
                  </a:cubicBezTo>
                  <a:cubicBezTo>
                    <a:pt x="1100986" y="47423"/>
                    <a:pt x="1111386" y="72531"/>
                    <a:pt x="1111386" y="98710"/>
                  </a:cubicBezTo>
                  <a:lnTo>
                    <a:pt x="1111386" y="297601"/>
                  </a:lnTo>
                  <a:cubicBezTo>
                    <a:pt x="1111386" y="323780"/>
                    <a:pt x="1100986" y="348888"/>
                    <a:pt x="1082474" y="367400"/>
                  </a:cubicBezTo>
                  <a:cubicBezTo>
                    <a:pt x="1063962" y="385911"/>
                    <a:pt x="1038855" y="396311"/>
                    <a:pt x="1012675" y="396311"/>
                  </a:cubicBezTo>
                  <a:lnTo>
                    <a:pt x="98710" y="396311"/>
                  </a:lnTo>
                  <a:cubicBezTo>
                    <a:pt x="72531" y="396311"/>
                    <a:pt x="47423" y="385911"/>
                    <a:pt x="28912" y="367400"/>
                  </a:cubicBezTo>
                  <a:cubicBezTo>
                    <a:pt x="10400" y="348888"/>
                    <a:pt x="0" y="323780"/>
                    <a:pt x="0" y="297601"/>
                  </a:cubicBezTo>
                  <a:lnTo>
                    <a:pt x="0" y="98710"/>
                  </a:lnTo>
                  <a:cubicBezTo>
                    <a:pt x="0" y="72531"/>
                    <a:pt x="10400" y="47423"/>
                    <a:pt x="28912" y="28912"/>
                  </a:cubicBezTo>
                  <a:cubicBezTo>
                    <a:pt x="47423" y="10400"/>
                    <a:pt x="72531" y="0"/>
                    <a:pt x="98710"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645105" y="6773993"/>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481439" y="3260749"/>
            <a:ext cx="2352969" cy="4059863"/>
            <a:chOff x="0" y="0"/>
            <a:chExt cx="1075555" cy="1855786"/>
          </a:xfrm>
        </p:grpSpPr>
        <p:sp>
          <p:nvSpPr>
            <p:cNvPr id="11" name="Freeform 11"/>
            <p:cNvSpPr/>
            <p:nvPr/>
          </p:nvSpPr>
          <p:spPr>
            <a:xfrm>
              <a:off x="0" y="0"/>
              <a:ext cx="1075555" cy="1855786"/>
            </a:xfrm>
            <a:custGeom>
              <a:avLst/>
              <a:gdLst/>
              <a:ahLst/>
              <a:cxnLst/>
              <a:rect l="l" t="t" r="r" b="b"/>
              <a:pathLst>
                <a:path w="1075555" h="1855786">
                  <a:moveTo>
                    <a:pt x="101999" y="0"/>
                  </a:moveTo>
                  <a:lnTo>
                    <a:pt x="973557" y="0"/>
                  </a:lnTo>
                  <a:cubicBezTo>
                    <a:pt x="1000608" y="0"/>
                    <a:pt x="1026552" y="10746"/>
                    <a:pt x="1045680" y="29875"/>
                  </a:cubicBezTo>
                  <a:cubicBezTo>
                    <a:pt x="1064809" y="49003"/>
                    <a:pt x="1075555" y="74947"/>
                    <a:pt x="1075555" y="101999"/>
                  </a:cubicBezTo>
                  <a:lnTo>
                    <a:pt x="1075555" y="1753788"/>
                  </a:lnTo>
                  <a:cubicBezTo>
                    <a:pt x="1075555" y="1780839"/>
                    <a:pt x="1064809" y="1806783"/>
                    <a:pt x="1045680" y="1825912"/>
                  </a:cubicBezTo>
                  <a:cubicBezTo>
                    <a:pt x="1026552" y="1845040"/>
                    <a:pt x="1000608" y="1855786"/>
                    <a:pt x="973557" y="1855786"/>
                  </a:cubicBezTo>
                  <a:lnTo>
                    <a:pt x="101999" y="1855786"/>
                  </a:lnTo>
                  <a:cubicBezTo>
                    <a:pt x="74947" y="1855786"/>
                    <a:pt x="49003" y="1845040"/>
                    <a:pt x="29875" y="1825912"/>
                  </a:cubicBezTo>
                  <a:cubicBezTo>
                    <a:pt x="10746" y="1806783"/>
                    <a:pt x="0" y="1780839"/>
                    <a:pt x="0" y="1753788"/>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543309" y="7511112"/>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825141" y="2629845"/>
            <a:ext cx="2390211" cy="3586398"/>
            <a:chOff x="0" y="0"/>
            <a:chExt cx="1092579" cy="1639363"/>
          </a:xfrm>
        </p:grpSpPr>
        <p:sp>
          <p:nvSpPr>
            <p:cNvPr id="17" name="Freeform 17"/>
            <p:cNvSpPr/>
            <p:nvPr/>
          </p:nvSpPr>
          <p:spPr>
            <a:xfrm>
              <a:off x="0" y="0"/>
              <a:ext cx="1092579" cy="1639363"/>
            </a:xfrm>
            <a:custGeom>
              <a:avLst/>
              <a:gdLst/>
              <a:ahLst/>
              <a:cxnLst/>
              <a:rect l="l" t="t" r="r" b="b"/>
              <a:pathLst>
                <a:path w="1092579" h="1639363">
                  <a:moveTo>
                    <a:pt x="100409" y="0"/>
                  </a:moveTo>
                  <a:lnTo>
                    <a:pt x="992170" y="0"/>
                  </a:lnTo>
                  <a:cubicBezTo>
                    <a:pt x="1047624" y="0"/>
                    <a:pt x="1092579" y="44955"/>
                    <a:pt x="1092579" y="100409"/>
                  </a:cubicBezTo>
                  <a:lnTo>
                    <a:pt x="1092579" y="1538953"/>
                  </a:lnTo>
                  <a:cubicBezTo>
                    <a:pt x="1092579" y="1594408"/>
                    <a:pt x="1047624" y="1639363"/>
                    <a:pt x="992170" y="1639363"/>
                  </a:cubicBezTo>
                  <a:lnTo>
                    <a:pt x="100409" y="1639363"/>
                  </a:lnTo>
                  <a:cubicBezTo>
                    <a:pt x="44955" y="1639363"/>
                    <a:pt x="0" y="1594408"/>
                    <a:pt x="0" y="1538953"/>
                  </a:cubicBezTo>
                  <a:lnTo>
                    <a:pt x="0" y="100409"/>
                  </a:lnTo>
                  <a:cubicBezTo>
                    <a:pt x="0" y="44955"/>
                    <a:pt x="44955" y="0"/>
                    <a:pt x="100409"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843762" y="6311293"/>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6896807" y="7650437"/>
            <a:ext cx="1425363" cy="402665"/>
          </a:xfrm>
          <a:custGeom>
            <a:avLst/>
            <a:gdLst/>
            <a:ahLst/>
            <a:cxnLst/>
            <a:rect l="l" t="t" r="r" b="b"/>
            <a:pathLst>
              <a:path w="1425363" h="402665">
                <a:moveTo>
                  <a:pt x="0" y="0"/>
                </a:moveTo>
                <a:lnTo>
                  <a:pt x="1425363" y="0"/>
                </a:lnTo>
                <a:lnTo>
                  <a:pt x="1425363"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1028700" y="-43927"/>
            <a:ext cx="12442597" cy="1651657"/>
          </a:xfrm>
          <a:prstGeom prst="rect">
            <a:avLst/>
          </a:prstGeom>
        </p:spPr>
        <p:txBody>
          <a:bodyPr lIns="0" tIns="0" rIns="0" bIns="0" rtlCol="0" anchor="t">
            <a:spAutoFit/>
          </a:bodyPr>
          <a:lstStyle/>
          <a:p>
            <a:pPr marL="0" lvl="0" indent="0">
              <a:lnSpc>
                <a:spcPts val="6668"/>
              </a:lnSpc>
              <a:spcBef>
                <a:spcPct val="0"/>
              </a:spcBef>
            </a:pPr>
            <a:r>
              <a:rPr lang="en-US" sz="4832" spc="473">
                <a:solidFill>
                  <a:srgbClr val="231F20"/>
                </a:solidFill>
                <a:latin typeface="Oswald Bold"/>
              </a:rPr>
              <a:t>COLLABORATIVE FILTERING-BASED RECOMENDER</a:t>
            </a:r>
          </a:p>
        </p:txBody>
      </p:sp>
      <p:sp>
        <p:nvSpPr>
          <p:cNvPr id="24" name="TextBox 24"/>
          <p:cNvSpPr txBox="1"/>
          <p:nvPr/>
        </p:nvSpPr>
        <p:spPr>
          <a:xfrm>
            <a:off x="795889" y="6910309"/>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25" name="TextBox 25"/>
          <p:cNvSpPr txBox="1"/>
          <p:nvPr/>
        </p:nvSpPr>
        <p:spPr>
          <a:xfrm>
            <a:off x="718321" y="5728503"/>
            <a:ext cx="2396238" cy="946041"/>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26" name="TextBox 26"/>
          <p:cNvSpPr txBox="1"/>
          <p:nvPr/>
        </p:nvSpPr>
        <p:spPr>
          <a:xfrm>
            <a:off x="4694093" y="7647428"/>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27" name="TextBox 27"/>
          <p:cNvSpPr txBox="1"/>
          <p:nvPr/>
        </p:nvSpPr>
        <p:spPr>
          <a:xfrm>
            <a:off x="4641127" y="3395328"/>
            <a:ext cx="2033593" cy="3729367"/>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the dense user course rating matrix to create a sparse user-item interaction matrix</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Each row corresponds to a specific user</a:t>
            </a:r>
          </a:p>
          <a:p>
            <a:pPr algn="ctr">
              <a:lnSpc>
                <a:spcPts val="1876"/>
              </a:lnSpc>
            </a:pPr>
            <a:r>
              <a:rPr lang="en-US" sz="1340">
                <a:solidFill>
                  <a:srgbClr val="100F0D"/>
                </a:solidFill>
                <a:latin typeface="Montserrat Light"/>
              </a:rPr>
              <a:t>Each column corresponds to a specific item/course</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Split the data into train and test with 0.3 split ratio, use stratified sampling based on user</a:t>
            </a:r>
          </a:p>
          <a:p>
            <a:pPr algn="ctr">
              <a:lnSpc>
                <a:spcPts val="1876"/>
              </a:lnSpc>
            </a:pPr>
            <a:r>
              <a:rPr lang="en-US" sz="1340">
                <a:solidFill>
                  <a:srgbClr val="100F0D"/>
                </a:solidFill>
                <a:latin typeface="Montserrat Light"/>
              </a:rPr>
              <a:t> </a:t>
            </a:r>
          </a:p>
        </p:txBody>
      </p:sp>
      <p:sp>
        <p:nvSpPr>
          <p:cNvPr id="28" name="TextBox 28"/>
          <p:cNvSpPr txBox="1"/>
          <p:nvPr/>
        </p:nvSpPr>
        <p:spPr>
          <a:xfrm>
            <a:off x="7919154" y="6415501"/>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29" name="TextBox 29"/>
          <p:cNvSpPr txBox="1"/>
          <p:nvPr/>
        </p:nvSpPr>
        <p:spPr>
          <a:xfrm>
            <a:off x="8060657" y="2761379"/>
            <a:ext cx="2033593" cy="3495940"/>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fit KNN model using cosine similarity on the train data</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Utilize the model to identify users similar to users in test data</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get the rating for similar users and calculate the mean rating for each course as recommendation prediction</a:t>
            </a:r>
          </a:p>
          <a:p>
            <a:pPr algn="ctr">
              <a:lnSpc>
                <a:spcPts val="1876"/>
              </a:lnSpc>
            </a:pPr>
            <a:endParaRPr lang="en-US" sz="1340">
              <a:solidFill>
                <a:srgbClr val="100F0D"/>
              </a:solidFill>
              <a:latin typeface="Montserrat Light"/>
            </a:endParaRPr>
          </a:p>
        </p:txBody>
      </p:sp>
      <p:sp>
        <p:nvSpPr>
          <p:cNvPr id="30" name="Freeform 30"/>
          <p:cNvSpPr/>
          <p:nvPr/>
        </p:nvSpPr>
        <p:spPr>
          <a:xfrm rot="-8970905" flipH="1">
            <a:off x="3114328" y="7057191"/>
            <a:ext cx="1425363" cy="402665"/>
          </a:xfrm>
          <a:custGeom>
            <a:avLst/>
            <a:gdLst/>
            <a:ahLst/>
            <a:cxnLst/>
            <a:rect l="l" t="t" r="r" b="b"/>
            <a:pathLst>
              <a:path w="1425363" h="402665">
                <a:moveTo>
                  <a:pt x="1425362" y="0"/>
                </a:moveTo>
                <a:lnTo>
                  <a:pt x="0" y="0"/>
                </a:lnTo>
                <a:lnTo>
                  <a:pt x="0" y="402665"/>
                </a:lnTo>
                <a:lnTo>
                  <a:pt x="1425362" y="402665"/>
                </a:lnTo>
                <a:lnTo>
                  <a:pt x="1425362"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31" name="TextBox 31"/>
          <p:cNvSpPr txBox="1"/>
          <p:nvPr/>
        </p:nvSpPr>
        <p:spPr>
          <a:xfrm>
            <a:off x="1028700" y="1711867"/>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KNN</a:t>
            </a:r>
          </a:p>
        </p:txBody>
      </p:sp>
      <p:grpSp>
        <p:nvGrpSpPr>
          <p:cNvPr id="33" name="Group 33"/>
          <p:cNvGrpSpPr/>
          <p:nvPr/>
        </p:nvGrpSpPr>
        <p:grpSpPr>
          <a:xfrm>
            <a:off x="11739781" y="5623498"/>
            <a:ext cx="2388014" cy="1770791"/>
            <a:chOff x="0" y="0"/>
            <a:chExt cx="1091575" cy="809439"/>
          </a:xfrm>
        </p:grpSpPr>
        <p:sp>
          <p:nvSpPr>
            <p:cNvPr id="34" name="Freeform 34"/>
            <p:cNvSpPr/>
            <p:nvPr/>
          </p:nvSpPr>
          <p:spPr>
            <a:xfrm>
              <a:off x="0" y="0"/>
              <a:ext cx="1091575" cy="809439"/>
            </a:xfrm>
            <a:custGeom>
              <a:avLst/>
              <a:gdLst/>
              <a:ahLst/>
              <a:cxnLst/>
              <a:rect l="l" t="t" r="r" b="b"/>
              <a:pathLst>
                <a:path w="1091575" h="809439">
                  <a:moveTo>
                    <a:pt x="100502" y="0"/>
                  </a:moveTo>
                  <a:lnTo>
                    <a:pt x="991073" y="0"/>
                  </a:lnTo>
                  <a:cubicBezTo>
                    <a:pt x="1046578" y="0"/>
                    <a:pt x="1091575" y="44996"/>
                    <a:pt x="1091575" y="100502"/>
                  </a:cubicBezTo>
                  <a:lnTo>
                    <a:pt x="1091575" y="708937"/>
                  </a:lnTo>
                  <a:cubicBezTo>
                    <a:pt x="1091575" y="764442"/>
                    <a:pt x="1046578" y="809439"/>
                    <a:pt x="991073" y="809439"/>
                  </a:cubicBezTo>
                  <a:lnTo>
                    <a:pt x="100502" y="809439"/>
                  </a:lnTo>
                  <a:cubicBezTo>
                    <a:pt x="44996" y="809439"/>
                    <a:pt x="0" y="764442"/>
                    <a:pt x="0" y="708937"/>
                  </a:cubicBezTo>
                  <a:lnTo>
                    <a:pt x="0" y="100502"/>
                  </a:lnTo>
                  <a:cubicBezTo>
                    <a:pt x="0" y="44996"/>
                    <a:pt x="44996" y="0"/>
                    <a:pt x="100502" y="0"/>
                  </a:cubicBezTo>
                  <a:close/>
                </a:path>
              </a:pathLst>
            </a:custGeom>
            <a:solidFill>
              <a:srgbClr val="FFFFFF">
                <a:alpha val="98824"/>
              </a:srgbClr>
            </a:solidFill>
          </p:spPr>
        </p:sp>
        <p:sp>
          <p:nvSpPr>
            <p:cNvPr id="35" name="TextBox 3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6" name="TextBox 36"/>
          <p:cNvSpPr txBox="1"/>
          <p:nvPr/>
        </p:nvSpPr>
        <p:spPr>
          <a:xfrm>
            <a:off x="11916992" y="579290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predicted rating and calculate RMSE using an actual rating from the test data to quantify model performance</a:t>
            </a:r>
          </a:p>
        </p:txBody>
      </p:sp>
      <p:sp>
        <p:nvSpPr>
          <p:cNvPr id="37" name="Freeform 37"/>
          <p:cNvSpPr/>
          <p:nvPr/>
        </p:nvSpPr>
        <p:spPr>
          <a:xfrm rot="-8970905" flipH="1">
            <a:off x="10362275" y="6949143"/>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38" name="Group 38"/>
          <p:cNvGrpSpPr/>
          <p:nvPr/>
        </p:nvGrpSpPr>
        <p:grpSpPr>
          <a:xfrm>
            <a:off x="15308895" y="5142235"/>
            <a:ext cx="2352969" cy="939346"/>
            <a:chOff x="0" y="0"/>
            <a:chExt cx="1075555" cy="429380"/>
          </a:xfrm>
        </p:grpSpPr>
        <p:sp>
          <p:nvSpPr>
            <p:cNvPr id="39" name="Freeform 39"/>
            <p:cNvSpPr/>
            <p:nvPr/>
          </p:nvSpPr>
          <p:spPr>
            <a:xfrm>
              <a:off x="0" y="0"/>
              <a:ext cx="1075555" cy="429380"/>
            </a:xfrm>
            <a:custGeom>
              <a:avLst/>
              <a:gdLst/>
              <a:ahLst/>
              <a:cxnLst/>
              <a:rect l="l" t="t" r="r" b="b"/>
              <a:pathLst>
                <a:path w="1075555" h="429380">
                  <a:moveTo>
                    <a:pt x="101999" y="0"/>
                  </a:moveTo>
                  <a:lnTo>
                    <a:pt x="973557" y="0"/>
                  </a:lnTo>
                  <a:cubicBezTo>
                    <a:pt x="1000608" y="0"/>
                    <a:pt x="1026552" y="10746"/>
                    <a:pt x="1045680" y="29875"/>
                  </a:cubicBezTo>
                  <a:cubicBezTo>
                    <a:pt x="1064809" y="49003"/>
                    <a:pt x="1075555" y="74947"/>
                    <a:pt x="1075555" y="101999"/>
                  </a:cubicBezTo>
                  <a:lnTo>
                    <a:pt x="1075555" y="327382"/>
                  </a:lnTo>
                  <a:cubicBezTo>
                    <a:pt x="1075555" y="354433"/>
                    <a:pt x="1064809" y="380377"/>
                    <a:pt x="1045680" y="399506"/>
                  </a:cubicBezTo>
                  <a:cubicBezTo>
                    <a:pt x="1026552" y="418634"/>
                    <a:pt x="1000608" y="429380"/>
                    <a:pt x="973557" y="429380"/>
                  </a:cubicBezTo>
                  <a:lnTo>
                    <a:pt x="101999" y="429380"/>
                  </a:lnTo>
                  <a:cubicBezTo>
                    <a:pt x="74947" y="429380"/>
                    <a:pt x="49003" y="418634"/>
                    <a:pt x="29875" y="399506"/>
                  </a:cubicBezTo>
                  <a:cubicBezTo>
                    <a:pt x="10746" y="380377"/>
                    <a:pt x="0" y="354433"/>
                    <a:pt x="0" y="327382"/>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40" name="TextBox 4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41" name="Group 41"/>
          <p:cNvGrpSpPr/>
          <p:nvPr/>
        </p:nvGrpSpPr>
        <p:grpSpPr>
          <a:xfrm>
            <a:off x="15308895" y="6273047"/>
            <a:ext cx="2526420" cy="996219"/>
            <a:chOff x="0" y="0"/>
            <a:chExt cx="1154841" cy="455377"/>
          </a:xfrm>
        </p:grpSpPr>
        <p:sp>
          <p:nvSpPr>
            <p:cNvPr id="42" name="Freeform 42"/>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43" name="TextBox 4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4" name="Freeform 44"/>
          <p:cNvSpPr/>
          <p:nvPr/>
        </p:nvSpPr>
        <p:spPr>
          <a:xfrm rot="-1885381">
            <a:off x="14107763" y="764964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5" name="TextBox 45"/>
          <p:cNvSpPr txBox="1"/>
          <p:nvPr/>
        </p:nvSpPr>
        <p:spPr>
          <a:xfrm>
            <a:off x="15459678" y="6409363"/>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46" name="TextBox 46"/>
          <p:cNvSpPr txBox="1"/>
          <p:nvPr/>
        </p:nvSpPr>
        <p:spPr>
          <a:xfrm>
            <a:off x="15555308" y="5245724"/>
            <a:ext cx="2033593" cy="694814"/>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Based on predicted rating course are recomended to users</a:t>
            </a:r>
          </a:p>
        </p:txBody>
      </p:sp>
      <p:grpSp>
        <p:nvGrpSpPr>
          <p:cNvPr id="47" name="Group 47"/>
          <p:cNvGrpSpPr/>
          <p:nvPr/>
        </p:nvGrpSpPr>
        <p:grpSpPr>
          <a:xfrm>
            <a:off x="11629332" y="7619160"/>
            <a:ext cx="2431511" cy="959359"/>
            <a:chOff x="0" y="0"/>
            <a:chExt cx="1111458" cy="438528"/>
          </a:xfrm>
        </p:grpSpPr>
        <p:sp>
          <p:nvSpPr>
            <p:cNvPr id="48" name="Freeform 48"/>
            <p:cNvSpPr/>
            <p:nvPr/>
          </p:nvSpPr>
          <p:spPr>
            <a:xfrm>
              <a:off x="0" y="0"/>
              <a:ext cx="1111458" cy="438528"/>
            </a:xfrm>
            <a:custGeom>
              <a:avLst/>
              <a:gdLst/>
              <a:ahLst/>
              <a:cxnLst/>
              <a:rect l="l" t="t" r="r" b="b"/>
              <a:pathLst>
                <a:path w="1111458" h="438528">
                  <a:moveTo>
                    <a:pt x="98704" y="0"/>
                  </a:moveTo>
                  <a:lnTo>
                    <a:pt x="1012754" y="0"/>
                  </a:lnTo>
                  <a:cubicBezTo>
                    <a:pt x="1067266" y="0"/>
                    <a:pt x="1111458" y="44191"/>
                    <a:pt x="1111458" y="98704"/>
                  </a:cubicBezTo>
                  <a:lnTo>
                    <a:pt x="1111458" y="339824"/>
                  </a:lnTo>
                  <a:cubicBezTo>
                    <a:pt x="1111458" y="366002"/>
                    <a:pt x="1101058" y="391108"/>
                    <a:pt x="1082548" y="409619"/>
                  </a:cubicBezTo>
                  <a:cubicBezTo>
                    <a:pt x="1064037" y="428129"/>
                    <a:pt x="1038932" y="438528"/>
                    <a:pt x="1012754" y="438528"/>
                  </a:cubicBezTo>
                  <a:lnTo>
                    <a:pt x="98704" y="438528"/>
                  </a:lnTo>
                  <a:cubicBezTo>
                    <a:pt x="72526" y="438528"/>
                    <a:pt x="47420" y="428129"/>
                    <a:pt x="28910" y="409619"/>
                  </a:cubicBezTo>
                  <a:cubicBezTo>
                    <a:pt x="10399" y="391108"/>
                    <a:pt x="0" y="366002"/>
                    <a:pt x="0" y="339824"/>
                  </a:cubicBezTo>
                  <a:lnTo>
                    <a:pt x="0" y="98704"/>
                  </a:lnTo>
                  <a:cubicBezTo>
                    <a:pt x="0" y="72526"/>
                    <a:pt x="10399" y="47420"/>
                    <a:pt x="28910" y="28910"/>
                  </a:cubicBezTo>
                  <a:cubicBezTo>
                    <a:pt x="47420" y="10399"/>
                    <a:pt x="72526" y="0"/>
                    <a:pt x="98704" y="0"/>
                  </a:cubicBezTo>
                  <a:close/>
                </a:path>
              </a:pathLst>
            </a:custGeom>
            <a:solidFill>
              <a:srgbClr val="FFFFFF">
                <a:alpha val="98824"/>
              </a:srgbClr>
            </a:solidFill>
          </p:spPr>
        </p:sp>
        <p:sp>
          <p:nvSpPr>
            <p:cNvPr id="49" name="TextBox 4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0" name="TextBox 50"/>
          <p:cNvSpPr txBox="1"/>
          <p:nvPr/>
        </p:nvSpPr>
        <p:spPr>
          <a:xfrm>
            <a:off x="11780116" y="7755476"/>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EVALUATE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OUTLINE</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5250954" y="319471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20436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521401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622366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723677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824642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6607430" y="3333137"/>
            <a:ext cx="5790503" cy="385572"/>
          </a:xfrm>
          <a:prstGeom prst="rect">
            <a:avLst/>
          </a:prstGeom>
        </p:spPr>
        <p:txBody>
          <a:bodyPr lIns="0" tIns="0" rIns="0" bIns="0" rtlCol="0" anchor="t">
            <a:spAutoFit/>
          </a:bodyPr>
          <a:lstStyle/>
          <a:p>
            <a:pPr>
              <a:lnSpc>
                <a:spcPts val="3173"/>
              </a:lnSpc>
            </a:pPr>
            <a:r>
              <a:rPr lang="en-US" sz="2299" spc="225">
                <a:solidFill>
                  <a:srgbClr val="231F20"/>
                </a:solidFill>
                <a:latin typeface="DM Sans"/>
              </a:rPr>
              <a:t>INTRODUCTION AND BACKGROUND</a:t>
            </a:r>
          </a:p>
        </p:txBody>
      </p:sp>
      <p:sp>
        <p:nvSpPr>
          <p:cNvPr id="15" name="TextBox 15"/>
          <p:cNvSpPr txBox="1"/>
          <p:nvPr/>
        </p:nvSpPr>
        <p:spPr>
          <a:xfrm>
            <a:off x="6607430" y="4342663"/>
            <a:ext cx="6076629" cy="385572"/>
          </a:xfrm>
          <a:prstGeom prst="rect">
            <a:avLst/>
          </a:prstGeom>
        </p:spPr>
        <p:txBody>
          <a:bodyPr lIns="0" tIns="0" rIns="0" bIns="0" rtlCol="0" anchor="t">
            <a:spAutoFit/>
          </a:bodyPr>
          <a:lstStyle/>
          <a:p>
            <a:pPr>
              <a:lnSpc>
                <a:spcPts val="3174"/>
              </a:lnSpc>
            </a:pPr>
            <a:r>
              <a:rPr lang="en-US" sz="2300" spc="225">
                <a:solidFill>
                  <a:srgbClr val="231F20"/>
                </a:solidFill>
                <a:latin typeface="DM Sans"/>
              </a:rPr>
              <a:t>EXPLORATORY DATA ANALYSIS</a:t>
            </a:r>
          </a:p>
        </p:txBody>
      </p:sp>
      <p:sp>
        <p:nvSpPr>
          <p:cNvPr id="16" name="TextBox 16"/>
          <p:cNvSpPr txBox="1"/>
          <p:nvPr/>
        </p:nvSpPr>
        <p:spPr>
          <a:xfrm>
            <a:off x="6607430" y="5135524"/>
            <a:ext cx="11010788" cy="785622"/>
          </a:xfrm>
          <a:prstGeom prst="rect">
            <a:avLst/>
          </a:prstGeom>
        </p:spPr>
        <p:txBody>
          <a:bodyPr lIns="0" tIns="0" rIns="0" bIns="0" rtlCol="0" anchor="t">
            <a:spAutoFit/>
          </a:bodyPr>
          <a:lstStyle/>
          <a:p>
            <a:pPr marL="0" lvl="0" indent="0" algn="l">
              <a:lnSpc>
                <a:spcPts val="3174"/>
              </a:lnSpc>
              <a:spcBef>
                <a:spcPct val="0"/>
              </a:spcBef>
            </a:pPr>
            <a:r>
              <a:rPr lang="en-US" sz="2300" spc="225">
                <a:solidFill>
                  <a:srgbClr val="231F20"/>
                </a:solidFill>
                <a:latin typeface="DM Sans"/>
              </a:rPr>
              <a:t>CONTENT-BASED RECOMMENDATION. USING UNSUPERVISED LEARNING</a:t>
            </a:r>
          </a:p>
        </p:txBody>
      </p:sp>
      <p:sp>
        <p:nvSpPr>
          <p:cNvPr id="17" name="TextBox 17"/>
          <p:cNvSpPr txBox="1"/>
          <p:nvPr/>
        </p:nvSpPr>
        <p:spPr>
          <a:xfrm>
            <a:off x="6607430" y="6195085"/>
            <a:ext cx="11296928" cy="785622"/>
          </a:xfrm>
          <a:prstGeom prst="rect">
            <a:avLst/>
          </a:prstGeom>
        </p:spPr>
        <p:txBody>
          <a:bodyPr lIns="0" tIns="0" rIns="0" bIns="0" rtlCol="0" anchor="t">
            <a:spAutoFit/>
          </a:bodyPr>
          <a:lstStyle/>
          <a:p>
            <a:pPr marL="0" lvl="0" indent="0" algn="l">
              <a:lnSpc>
                <a:spcPts val="3173"/>
              </a:lnSpc>
              <a:spcBef>
                <a:spcPct val="0"/>
              </a:spcBef>
            </a:pPr>
            <a:r>
              <a:rPr lang="en-US" sz="2299" spc="225">
                <a:solidFill>
                  <a:srgbClr val="231F20"/>
                </a:solidFill>
                <a:latin typeface="DM Sans"/>
              </a:rPr>
              <a:t>COLLABORATIVE-FILTERING BASED RECOMMENDATION USING SUPERVISED LEARNING</a:t>
            </a:r>
          </a:p>
        </p:txBody>
      </p:sp>
      <p:sp>
        <p:nvSpPr>
          <p:cNvPr id="18" name="TextBox 18"/>
          <p:cNvSpPr txBox="1"/>
          <p:nvPr/>
        </p:nvSpPr>
        <p:spPr>
          <a:xfrm>
            <a:off x="6607430" y="7358311"/>
            <a:ext cx="6076629" cy="385572"/>
          </a:xfrm>
          <a:prstGeom prst="rect">
            <a:avLst/>
          </a:prstGeom>
        </p:spPr>
        <p:txBody>
          <a:bodyPr lIns="0" tIns="0" rIns="0" bIns="0" rtlCol="0" anchor="t">
            <a:spAutoFit/>
          </a:bodyPr>
          <a:lstStyle/>
          <a:p>
            <a:pPr marL="0" lvl="0" indent="0" algn="l">
              <a:lnSpc>
                <a:spcPts val="3173"/>
              </a:lnSpc>
              <a:spcBef>
                <a:spcPct val="0"/>
              </a:spcBef>
            </a:pPr>
            <a:r>
              <a:rPr lang="en-US" sz="2299" spc="225">
                <a:solidFill>
                  <a:srgbClr val="231F20"/>
                </a:solidFill>
                <a:latin typeface="DM Sans"/>
              </a:rPr>
              <a:t>CONCLUSION</a:t>
            </a:r>
          </a:p>
        </p:txBody>
      </p:sp>
      <p:sp>
        <p:nvSpPr>
          <p:cNvPr id="19" name="TextBox 19"/>
          <p:cNvSpPr txBox="1"/>
          <p:nvPr/>
        </p:nvSpPr>
        <p:spPr>
          <a:xfrm>
            <a:off x="6607430" y="8367961"/>
            <a:ext cx="5790503" cy="385572"/>
          </a:xfrm>
          <a:prstGeom prst="rect">
            <a:avLst/>
          </a:prstGeom>
        </p:spPr>
        <p:txBody>
          <a:bodyPr lIns="0" tIns="0" rIns="0" bIns="0" rtlCol="0" anchor="t">
            <a:spAutoFit/>
          </a:bodyPr>
          <a:lstStyle/>
          <a:p>
            <a:pPr marL="0" lvl="0" indent="0" algn="l">
              <a:lnSpc>
                <a:spcPts val="3173"/>
              </a:lnSpc>
              <a:spcBef>
                <a:spcPct val="0"/>
              </a:spcBef>
            </a:pPr>
            <a:r>
              <a:rPr lang="en-US" sz="2299" spc="225">
                <a:solidFill>
                  <a:srgbClr val="231F20"/>
                </a:solidFill>
                <a:latin typeface="DM Sans"/>
              </a:rPr>
              <a:t>APPENDIX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97900" y="5623498"/>
            <a:ext cx="2431354" cy="867001"/>
            <a:chOff x="0" y="0"/>
            <a:chExt cx="1111386" cy="396311"/>
          </a:xfrm>
        </p:grpSpPr>
        <p:sp>
          <p:nvSpPr>
            <p:cNvPr id="5" name="Freeform 5"/>
            <p:cNvSpPr/>
            <p:nvPr/>
          </p:nvSpPr>
          <p:spPr>
            <a:xfrm>
              <a:off x="0" y="0"/>
              <a:ext cx="1111386" cy="396311"/>
            </a:xfrm>
            <a:custGeom>
              <a:avLst/>
              <a:gdLst/>
              <a:ahLst/>
              <a:cxnLst/>
              <a:rect l="l" t="t" r="r" b="b"/>
              <a:pathLst>
                <a:path w="1111386" h="396311">
                  <a:moveTo>
                    <a:pt x="98710" y="0"/>
                  </a:moveTo>
                  <a:lnTo>
                    <a:pt x="1012675" y="0"/>
                  </a:lnTo>
                  <a:cubicBezTo>
                    <a:pt x="1038855" y="0"/>
                    <a:pt x="1063962" y="10400"/>
                    <a:pt x="1082474" y="28912"/>
                  </a:cubicBezTo>
                  <a:cubicBezTo>
                    <a:pt x="1100986" y="47423"/>
                    <a:pt x="1111386" y="72531"/>
                    <a:pt x="1111386" y="98710"/>
                  </a:cubicBezTo>
                  <a:lnTo>
                    <a:pt x="1111386" y="297601"/>
                  </a:lnTo>
                  <a:cubicBezTo>
                    <a:pt x="1111386" y="323780"/>
                    <a:pt x="1100986" y="348888"/>
                    <a:pt x="1082474" y="367400"/>
                  </a:cubicBezTo>
                  <a:cubicBezTo>
                    <a:pt x="1063962" y="385911"/>
                    <a:pt x="1038855" y="396311"/>
                    <a:pt x="1012675" y="396311"/>
                  </a:cubicBezTo>
                  <a:lnTo>
                    <a:pt x="98710" y="396311"/>
                  </a:lnTo>
                  <a:cubicBezTo>
                    <a:pt x="72531" y="396311"/>
                    <a:pt x="47423" y="385911"/>
                    <a:pt x="28912" y="367400"/>
                  </a:cubicBezTo>
                  <a:cubicBezTo>
                    <a:pt x="10400" y="348888"/>
                    <a:pt x="0" y="323780"/>
                    <a:pt x="0" y="297601"/>
                  </a:cubicBezTo>
                  <a:lnTo>
                    <a:pt x="0" y="98710"/>
                  </a:lnTo>
                  <a:cubicBezTo>
                    <a:pt x="0" y="72531"/>
                    <a:pt x="10400" y="47423"/>
                    <a:pt x="28912" y="28912"/>
                  </a:cubicBezTo>
                  <a:cubicBezTo>
                    <a:pt x="47423" y="10400"/>
                    <a:pt x="72531" y="0"/>
                    <a:pt x="98710"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645105" y="6773993"/>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481439" y="3260749"/>
            <a:ext cx="2352969" cy="4059863"/>
            <a:chOff x="0" y="0"/>
            <a:chExt cx="1075555" cy="1855786"/>
          </a:xfrm>
        </p:grpSpPr>
        <p:sp>
          <p:nvSpPr>
            <p:cNvPr id="11" name="Freeform 11"/>
            <p:cNvSpPr/>
            <p:nvPr/>
          </p:nvSpPr>
          <p:spPr>
            <a:xfrm>
              <a:off x="0" y="0"/>
              <a:ext cx="1075555" cy="1855786"/>
            </a:xfrm>
            <a:custGeom>
              <a:avLst/>
              <a:gdLst/>
              <a:ahLst/>
              <a:cxnLst/>
              <a:rect l="l" t="t" r="r" b="b"/>
              <a:pathLst>
                <a:path w="1075555" h="1855786">
                  <a:moveTo>
                    <a:pt x="101999" y="0"/>
                  </a:moveTo>
                  <a:lnTo>
                    <a:pt x="973557" y="0"/>
                  </a:lnTo>
                  <a:cubicBezTo>
                    <a:pt x="1000608" y="0"/>
                    <a:pt x="1026552" y="10746"/>
                    <a:pt x="1045680" y="29875"/>
                  </a:cubicBezTo>
                  <a:cubicBezTo>
                    <a:pt x="1064809" y="49003"/>
                    <a:pt x="1075555" y="74947"/>
                    <a:pt x="1075555" y="101999"/>
                  </a:cubicBezTo>
                  <a:lnTo>
                    <a:pt x="1075555" y="1753788"/>
                  </a:lnTo>
                  <a:cubicBezTo>
                    <a:pt x="1075555" y="1780839"/>
                    <a:pt x="1064809" y="1806783"/>
                    <a:pt x="1045680" y="1825912"/>
                  </a:cubicBezTo>
                  <a:cubicBezTo>
                    <a:pt x="1026552" y="1845040"/>
                    <a:pt x="1000608" y="1855786"/>
                    <a:pt x="973557" y="1855786"/>
                  </a:cubicBezTo>
                  <a:lnTo>
                    <a:pt x="101999" y="1855786"/>
                  </a:lnTo>
                  <a:cubicBezTo>
                    <a:pt x="74947" y="1855786"/>
                    <a:pt x="49003" y="1845040"/>
                    <a:pt x="29875" y="1825912"/>
                  </a:cubicBezTo>
                  <a:cubicBezTo>
                    <a:pt x="10746" y="1806783"/>
                    <a:pt x="0" y="1780839"/>
                    <a:pt x="0" y="1753788"/>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543309" y="7511112"/>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825141" y="3513218"/>
            <a:ext cx="2390211" cy="2703024"/>
            <a:chOff x="0" y="0"/>
            <a:chExt cx="1092579" cy="1235567"/>
          </a:xfrm>
        </p:grpSpPr>
        <p:sp>
          <p:nvSpPr>
            <p:cNvPr id="17" name="Freeform 17"/>
            <p:cNvSpPr/>
            <p:nvPr/>
          </p:nvSpPr>
          <p:spPr>
            <a:xfrm>
              <a:off x="0" y="0"/>
              <a:ext cx="1092579" cy="1235567"/>
            </a:xfrm>
            <a:custGeom>
              <a:avLst/>
              <a:gdLst/>
              <a:ahLst/>
              <a:cxnLst/>
              <a:rect l="l" t="t" r="r" b="b"/>
              <a:pathLst>
                <a:path w="1092579" h="1235567">
                  <a:moveTo>
                    <a:pt x="100409" y="0"/>
                  </a:moveTo>
                  <a:lnTo>
                    <a:pt x="992170" y="0"/>
                  </a:lnTo>
                  <a:cubicBezTo>
                    <a:pt x="1047624" y="0"/>
                    <a:pt x="1092579" y="44955"/>
                    <a:pt x="1092579" y="100409"/>
                  </a:cubicBezTo>
                  <a:lnTo>
                    <a:pt x="1092579" y="1135158"/>
                  </a:lnTo>
                  <a:cubicBezTo>
                    <a:pt x="1092579" y="1190613"/>
                    <a:pt x="1047624" y="1235567"/>
                    <a:pt x="992170" y="1235567"/>
                  </a:cubicBezTo>
                  <a:lnTo>
                    <a:pt x="100409" y="1235567"/>
                  </a:lnTo>
                  <a:cubicBezTo>
                    <a:pt x="44955" y="1235567"/>
                    <a:pt x="0" y="1190613"/>
                    <a:pt x="0" y="1135158"/>
                  </a:cubicBezTo>
                  <a:lnTo>
                    <a:pt x="0" y="100409"/>
                  </a:lnTo>
                  <a:cubicBezTo>
                    <a:pt x="0" y="44955"/>
                    <a:pt x="44955" y="0"/>
                    <a:pt x="100409"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843762" y="6311293"/>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6896807" y="7650437"/>
            <a:ext cx="1425363" cy="402665"/>
          </a:xfrm>
          <a:custGeom>
            <a:avLst/>
            <a:gdLst/>
            <a:ahLst/>
            <a:cxnLst/>
            <a:rect l="l" t="t" r="r" b="b"/>
            <a:pathLst>
              <a:path w="1425363" h="402665">
                <a:moveTo>
                  <a:pt x="0" y="0"/>
                </a:moveTo>
                <a:lnTo>
                  <a:pt x="1425363" y="0"/>
                </a:lnTo>
                <a:lnTo>
                  <a:pt x="1425363"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1028700" y="-43927"/>
            <a:ext cx="12442597" cy="1651657"/>
          </a:xfrm>
          <a:prstGeom prst="rect">
            <a:avLst/>
          </a:prstGeom>
        </p:spPr>
        <p:txBody>
          <a:bodyPr lIns="0" tIns="0" rIns="0" bIns="0" rtlCol="0" anchor="t">
            <a:spAutoFit/>
          </a:bodyPr>
          <a:lstStyle/>
          <a:p>
            <a:pPr marL="0" lvl="0" indent="0">
              <a:lnSpc>
                <a:spcPts val="6668"/>
              </a:lnSpc>
              <a:spcBef>
                <a:spcPct val="0"/>
              </a:spcBef>
            </a:pPr>
            <a:r>
              <a:rPr lang="en-US" sz="4832" spc="473">
                <a:solidFill>
                  <a:srgbClr val="231F20"/>
                </a:solidFill>
                <a:latin typeface="Oswald Bold"/>
              </a:rPr>
              <a:t>COLLABORATIVE FILTERING-BASED RECOMENDER</a:t>
            </a:r>
          </a:p>
        </p:txBody>
      </p:sp>
      <p:sp>
        <p:nvSpPr>
          <p:cNvPr id="24" name="TextBox 24"/>
          <p:cNvSpPr txBox="1"/>
          <p:nvPr/>
        </p:nvSpPr>
        <p:spPr>
          <a:xfrm>
            <a:off x="795889" y="6910309"/>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25" name="TextBox 25"/>
          <p:cNvSpPr txBox="1"/>
          <p:nvPr/>
        </p:nvSpPr>
        <p:spPr>
          <a:xfrm>
            <a:off x="718321" y="5728503"/>
            <a:ext cx="2396238" cy="946041"/>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26" name="TextBox 26"/>
          <p:cNvSpPr txBox="1"/>
          <p:nvPr/>
        </p:nvSpPr>
        <p:spPr>
          <a:xfrm>
            <a:off x="4694093" y="7647428"/>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27" name="TextBox 27"/>
          <p:cNvSpPr txBox="1"/>
          <p:nvPr/>
        </p:nvSpPr>
        <p:spPr>
          <a:xfrm>
            <a:off x="4641127" y="3395328"/>
            <a:ext cx="2033593" cy="3729367"/>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the dense user course rating matrix to create a sparse user-item interaction matrix</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Each row corresponds to a specific user</a:t>
            </a:r>
          </a:p>
          <a:p>
            <a:pPr algn="ctr">
              <a:lnSpc>
                <a:spcPts val="1876"/>
              </a:lnSpc>
            </a:pPr>
            <a:r>
              <a:rPr lang="en-US" sz="1340">
                <a:solidFill>
                  <a:srgbClr val="100F0D"/>
                </a:solidFill>
                <a:latin typeface="Montserrat Light"/>
              </a:rPr>
              <a:t>Each column corresponds to a specific item/course</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Split the data into train and test with 0.3 split ratio, use stratified sampling based on user</a:t>
            </a:r>
          </a:p>
          <a:p>
            <a:pPr algn="ctr">
              <a:lnSpc>
                <a:spcPts val="1876"/>
              </a:lnSpc>
            </a:pPr>
            <a:r>
              <a:rPr lang="en-US" sz="1340">
                <a:solidFill>
                  <a:srgbClr val="100F0D"/>
                </a:solidFill>
                <a:latin typeface="Montserrat Light"/>
              </a:rPr>
              <a:t> </a:t>
            </a:r>
          </a:p>
        </p:txBody>
      </p:sp>
      <p:sp>
        <p:nvSpPr>
          <p:cNvPr id="28" name="TextBox 28"/>
          <p:cNvSpPr txBox="1"/>
          <p:nvPr/>
        </p:nvSpPr>
        <p:spPr>
          <a:xfrm>
            <a:off x="7919154" y="6415501"/>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29" name="TextBox 29"/>
          <p:cNvSpPr txBox="1"/>
          <p:nvPr/>
        </p:nvSpPr>
        <p:spPr>
          <a:xfrm>
            <a:off x="8003450" y="3611734"/>
            <a:ext cx="2033593" cy="2328804"/>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NMF to factorize sparse matrix into user factors and item factors n_comonents set to 9</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Calculate the ratings or predictions by multiplying user and item factors </a:t>
            </a:r>
          </a:p>
          <a:p>
            <a:pPr algn="ctr">
              <a:lnSpc>
                <a:spcPts val="1876"/>
              </a:lnSpc>
            </a:pPr>
            <a:endParaRPr lang="en-US" sz="1340">
              <a:solidFill>
                <a:srgbClr val="100F0D"/>
              </a:solidFill>
              <a:latin typeface="Montserrat Light"/>
            </a:endParaRPr>
          </a:p>
        </p:txBody>
      </p:sp>
      <p:sp>
        <p:nvSpPr>
          <p:cNvPr id="30" name="Freeform 30"/>
          <p:cNvSpPr/>
          <p:nvPr/>
        </p:nvSpPr>
        <p:spPr>
          <a:xfrm rot="-8970905" flipH="1">
            <a:off x="3114328" y="7057191"/>
            <a:ext cx="1425363" cy="402665"/>
          </a:xfrm>
          <a:custGeom>
            <a:avLst/>
            <a:gdLst/>
            <a:ahLst/>
            <a:cxnLst/>
            <a:rect l="l" t="t" r="r" b="b"/>
            <a:pathLst>
              <a:path w="1425363" h="402665">
                <a:moveTo>
                  <a:pt x="1425362" y="0"/>
                </a:moveTo>
                <a:lnTo>
                  <a:pt x="0" y="0"/>
                </a:lnTo>
                <a:lnTo>
                  <a:pt x="0" y="402665"/>
                </a:lnTo>
                <a:lnTo>
                  <a:pt x="1425362" y="402665"/>
                </a:lnTo>
                <a:lnTo>
                  <a:pt x="1425362"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31" name="TextBox 31"/>
          <p:cNvSpPr txBox="1"/>
          <p:nvPr/>
        </p:nvSpPr>
        <p:spPr>
          <a:xfrm>
            <a:off x="1028700" y="1711867"/>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Non Matrix Factorization</a:t>
            </a:r>
          </a:p>
        </p:txBody>
      </p:sp>
      <p:grpSp>
        <p:nvGrpSpPr>
          <p:cNvPr id="33" name="Group 33"/>
          <p:cNvGrpSpPr/>
          <p:nvPr/>
        </p:nvGrpSpPr>
        <p:grpSpPr>
          <a:xfrm>
            <a:off x="11739781" y="5623498"/>
            <a:ext cx="2388014" cy="1770791"/>
            <a:chOff x="0" y="0"/>
            <a:chExt cx="1091575" cy="809439"/>
          </a:xfrm>
        </p:grpSpPr>
        <p:sp>
          <p:nvSpPr>
            <p:cNvPr id="34" name="Freeform 34"/>
            <p:cNvSpPr/>
            <p:nvPr/>
          </p:nvSpPr>
          <p:spPr>
            <a:xfrm>
              <a:off x="0" y="0"/>
              <a:ext cx="1091575" cy="809439"/>
            </a:xfrm>
            <a:custGeom>
              <a:avLst/>
              <a:gdLst/>
              <a:ahLst/>
              <a:cxnLst/>
              <a:rect l="l" t="t" r="r" b="b"/>
              <a:pathLst>
                <a:path w="1091575" h="809439">
                  <a:moveTo>
                    <a:pt x="100502" y="0"/>
                  </a:moveTo>
                  <a:lnTo>
                    <a:pt x="991073" y="0"/>
                  </a:lnTo>
                  <a:cubicBezTo>
                    <a:pt x="1046578" y="0"/>
                    <a:pt x="1091575" y="44996"/>
                    <a:pt x="1091575" y="100502"/>
                  </a:cubicBezTo>
                  <a:lnTo>
                    <a:pt x="1091575" y="708937"/>
                  </a:lnTo>
                  <a:cubicBezTo>
                    <a:pt x="1091575" y="764442"/>
                    <a:pt x="1046578" y="809439"/>
                    <a:pt x="991073" y="809439"/>
                  </a:cubicBezTo>
                  <a:lnTo>
                    <a:pt x="100502" y="809439"/>
                  </a:lnTo>
                  <a:cubicBezTo>
                    <a:pt x="44996" y="809439"/>
                    <a:pt x="0" y="764442"/>
                    <a:pt x="0" y="708937"/>
                  </a:cubicBezTo>
                  <a:lnTo>
                    <a:pt x="0" y="100502"/>
                  </a:lnTo>
                  <a:cubicBezTo>
                    <a:pt x="0" y="44996"/>
                    <a:pt x="44996" y="0"/>
                    <a:pt x="100502" y="0"/>
                  </a:cubicBezTo>
                  <a:close/>
                </a:path>
              </a:pathLst>
            </a:custGeom>
            <a:solidFill>
              <a:srgbClr val="FFFFFF">
                <a:alpha val="98824"/>
              </a:srgbClr>
            </a:solidFill>
          </p:spPr>
        </p:sp>
        <p:sp>
          <p:nvSpPr>
            <p:cNvPr id="35" name="TextBox 3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6" name="Group 36"/>
          <p:cNvGrpSpPr/>
          <p:nvPr/>
        </p:nvGrpSpPr>
        <p:grpSpPr>
          <a:xfrm>
            <a:off x="11629332" y="7619160"/>
            <a:ext cx="2431511" cy="959359"/>
            <a:chOff x="0" y="0"/>
            <a:chExt cx="1111458" cy="438528"/>
          </a:xfrm>
        </p:grpSpPr>
        <p:sp>
          <p:nvSpPr>
            <p:cNvPr id="37" name="Freeform 37"/>
            <p:cNvSpPr/>
            <p:nvPr/>
          </p:nvSpPr>
          <p:spPr>
            <a:xfrm>
              <a:off x="0" y="0"/>
              <a:ext cx="1111458" cy="438528"/>
            </a:xfrm>
            <a:custGeom>
              <a:avLst/>
              <a:gdLst/>
              <a:ahLst/>
              <a:cxnLst/>
              <a:rect l="l" t="t" r="r" b="b"/>
              <a:pathLst>
                <a:path w="1111458" h="438528">
                  <a:moveTo>
                    <a:pt x="98704" y="0"/>
                  </a:moveTo>
                  <a:lnTo>
                    <a:pt x="1012754" y="0"/>
                  </a:lnTo>
                  <a:cubicBezTo>
                    <a:pt x="1067266" y="0"/>
                    <a:pt x="1111458" y="44191"/>
                    <a:pt x="1111458" y="98704"/>
                  </a:cubicBezTo>
                  <a:lnTo>
                    <a:pt x="1111458" y="339824"/>
                  </a:lnTo>
                  <a:cubicBezTo>
                    <a:pt x="1111458" y="366002"/>
                    <a:pt x="1101058" y="391108"/>
                    <a:pt x="1082548" y="409619"/>
                  </a:cubicBezTo>
                  <a:cubicBezTo>
                    <a:pt x="1064037" y="428129"/>
                    <a:pt x="1038932" y="438528"/>
                    <a:pt x="1012754" y="438528"/>
                  </a:cubicBezTo>
                  <a:lnTo>
                    <a:pt x="98704" y="438528"/>
                  </a:lnTo>
                  <a:cubicBezTo>
                    <a:pt x="72526" y="438528"/>
                    <a:pt x="47420" y="428129"/>
                    <a:pt x="28910" y="409619"/>
                  </a:cubicBezTo>
                  <a:cubicBezTo>
                    <a:pt x="10399" y="391108"/>
                    <a:pt x="0" y="366002"/>
                    <a:pt x="0" y="339824"/>
                  </a:cubicBezTo>
                  <a:lnTo>
                    <a:pt x="0" y="98704"/>
                  </a:lnTo>
                  <a:cubicBezTo>
                    <a:pt x="0" y="72526"/>
                    <a:pt x="10399" y="47420"/>
                    <a:pt x="28910" y="28910"/>
                  </a:cubicBezTo>
                  <a:cubicBezTo>
                    <a:pt x="47420" y="10399"/>
                    <a:pt x="72526" y="0"/>
                    <a:pt x="98704" y="0"/>
                  </a:cubicBezTo>
                  <a:close/>
                </a:path>
              </a:pathLst>
            </a:custGeom>
            <a:solidFill>
              <a:srgbClr val="FFFFFF">
                <a:alpha val="98824"/>
              </a:srgbClr>
            </a:solidFill>
          </p:spPr>
        </p:sp>
        <p:sp>
          <p:nvSpPr>
            <p:cNvPr id="38" name="TextBox 3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1780116" y="7755476"/>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EVALUATE PERFORMANCE</a:t>
            </a:r>
          </a:p>
        </p:txBody>
      </p:sp>
      <p:sp>
        <p:nvSpPr>
          <p:cNvPr id="40" name="TextBox 40"/>
          <p:cNvSpPr txBox="1"/>
          <p:nvPr/>
        </p:nvSpPr>
        <p:spPr>
          <a:xfrm>
            <a:off x="11916992" y="579290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predicted rating and calculate RMSE using an actual rating from the test data to quantify model performance</a:t>
            </a:r>
          </a:p>
        </p:txBody>
      </p:sp>
      <p:sp>
        <p:nvSpPr>
          <p:cNvPr id="41" name="Freeform 41"/>
          <p:cNvSpPr/>
          <p:nvPr/>
        </p:nvSpPr>
        <p:spPr>
          <a:xfrm rot="-8970905" flipH="1">
            <a:off x="10362275" y="6949143"/>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42" name="Group 42"/>
          <p:cNvGrpSpPr/>
          <p:nvPr/>
        </p:nvGrpSpPr>
        <p:grpSpPr>
          <a:xfrm>
            <a:off x="15308895" y="5142235"/>
            <a:ext cx="2352969" cy="939346"/>
            <a:chOff x="0" y="0"/>
            <a:chExt cx="1075555" cy="429380"/>
          </a:xfrm>
        </p:grpSpPr>
        <p:sp>
          <p:nvSpPr>
            <p:cNvPr id="43" name="Freeform 43"/>
            <p:cNvSpPr/>
            <p:nvPr/>
          </p:nvSpPr>
          <p:spPr>
            <a:xfrm>
              <a:off x="0" y="0"/>
              <a:ext cx="1075555" cy="429380"/>
            </a:xfrm>
            <a:custGeom>
              <a:avLst/>
              <a:gdLst/>
              <a:ahLst/>
              <a:cxnLst/>
              <a:rect l="l" t="t" r="r" b="b"/>
              <a:pathLst>
                <a:path w="1075555" h="429380">
                  <a:moveTo>
                    <a:pt x="101999" y="0"/>
                  </a:moveTo>
                  <a:lnTo>
                    <a:pt x="973557" y="0"/>
                  </a:lnTo>
                  <a:cubicBezTo>
                    <a:pt x="1000608" y="0"/>
                    <a:pt x="1026552" y="10746"/>
                    <a:pt x="1045680" y="29875"/>
                  </a:cubicBezTo>
                  <a:cubicBezTo>
                    <a:pt x="1064809" y="49003"/>
                    <a:pt x="1075555" y="74947"/>
                    <a:pt x="1075555" y="101999"/>
                  </a:cubicBezTo>
                  <a:lnTo>
                    <a:pt x="1075555" y="327382"/>
                  </a:lnTo>
                  <a:cubicBezTo>
                    <a:pt x="1075555" y="354433"/>
                    <a:pt x="1064809" y="380377"/>
                    <a:pt x="1045680" y="399506"/>
                  </a:cubicBezTo>
                  <a:cubicBezTo>
                    <a:pt x="1026552" y="418634"/>
                    <a:pt x="1000608" y="429380"/>
                    <a:pt x="973557" y="429380"/>
                  </a:cubicBezTo>
                  <a:lnTo>
                    <a:pt x="101999" y="429380"/>
                  </a:lnTo>
                  <a:cubicBezTo>
                    <a:pt x="74947" y="429380"/>
                    <a:pt x="49003" y="418634"/>
                    <a:pt x="29875" y="399506"/>
                  </a:cubicBezTo>
                  <a:cubicBezTo>
                    <a:pt x="10746" y="380377"/>
                    <a:pt x="0" y="354433"/>
                    <a:pt x="0" y="327382"/>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44" name="TextBox 4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45" name="Group 45"/>
          <p:cNvGrpSpPr/>
          <p:nvPr/>
        </p:nvGrpSpPr>
        <p:grpSpPr>
          <a:xfrm>
            <a:off x="15308895" y="6273047"/>
            <a:ext cx="2526420" cy="996219"/>
            <a:chOff x="0" y="0"/>
            <a:chExt cx="1154841" cy="455377"/>
          </a:xfrm>
        </p:grpSpPr>
        <p:sp>
          <p:nvSpPr>
            <p:cNvPr id="46" name="Freeform 46"/>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47" name="TextBox 4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8" name="Freeform 48"/>
          <p:cNvSpPr/>
          <p:nvPr/>
        </p:nvSpPr>
        <p:spPr>
          <a:xfrm rot="-1885381">
            <a:off x="14107763" y="764964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9" name="TextBox 49"/>
          <p:cNvSpPr txBox="1"/>
          <p:nvPr/>
        </p:nvSpPr>
        <p:spPr>
          <a:xfrm>
            <a:off x="15459678" y="6409363"/>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50" name="TextBox 50"/>
          <p:cNvSpPr txBox="1"/>
          <p:nvPr/>
        </p:nvSpPr>
        <p:spPr>
          <a:xfrm>
            <a:off x="15555308" y="5245724"/>
            <a:ext cx="2033593" cy="694814"/>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Based on predicted rating course are recomended to users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4" name="Group 4"/>
          <p:cNvGrpSpPr/>
          <p:nvPr/>
        </p:nvGrpSpPr>
        <p:grpSpPr>
          <a:xfrm>
            <a:off x="597900" y="5623498"/>
            <a:ext cx="2431354" cy="867001"/>
            <a:chOff x="0" y="0"/>
            <a:chExt cx="1111386" cy="396311"/>
          </a:xfrm>
        </p:grpSpPr>
        <p:sp>
          <p:nvSpPr>
            <p:cNvPr id="5" name="Freeform 5"/>
            <p:cNvSpPr/>
            <p:nvPr/>
          </p:nvSpPr>
          <p:spPr>
            <a:xfrm>
              <a:off x="0" y="0"/>
              <a:ext cx="1111386" cy="396311"/>
            </a:xfrm>
            <a:custGeom>
              <a:avLst/>
              <a:gdLst/>
              <a:ahLst/>
              <a:cxnLst/>
              <a:rect l="l" t="t" r="r" b="b"/>
              <a:pathLst>
                <a:path w="1111386" h="396311">
                  <a:moveTo>
                    <a:pt x="98710" y="0"/>
                  </a:moveTo>
                  <a:lnTo>
                    <a:pt x="1012675" y="0"/>
                  </a:lnTo>
                  <a:cubicBezTo>
                    <a:pt x="1038855" y="0"/>
                    <a:pt x="1063962" y="10400"/>
                    <a:pt x="1082474" y="28912"/>
                  </a:cubicBezTo>
                  <a:cubicBezTo>
                    <a:pt x="1100986" y="47423"/>
                    <a:pt x="1111386" y="72531"/>
                    <a:pt x="1111386" y="98710"/>
                  </a:cubicBezTo>
                  <a:lnTo>
                    <a:pt x="1111386" y="297601"/>
                  </a:lnTo>
                  <a:cubicBezTo>
                    <a:pt x="1111386" y="323780"/>
                    <a:pt x="1100986" y="348888"/>
                    <a:pt x="1082474" y="367400"/>
                  </a:cubicBezTo>
                  <a:cubicBezTo>
                    <a:pt x="1063962" y="385911"/>
                    <a:pt x="1038855" y="396311"/>
                    <a:pt x="1012675" y="396311"/>
                  </a:cubicBezTo>
                  <a:lnTo>
                    <a:pt x="98710" y="396311"/>
                  </a:lnTo>
                  <a:cubicBezTo>
                    <a:pt x="72531" y="396311"/>
                    <a:pt x="47423" y="385911"/>
                    <a:pt x="28912" y="367400"/>
                  </a:cubicBezTo>
                  <a:cubicBezTo>
                    <a:pt x="10400" y="348888"/>
                    <a:pt x="0" y="323780"/>
                    <a:pt x="0" y="297601"/>
                  </a:cubicBezTo>
                  <a:lnTo>
                    <a:pt x="0" y="98710"/>
                  </a:lnTo>
                  <a:cubicBezTo>
                    <a:pt x="0" y="72531"/>
                    <a:pt x="10400" y="47423"/>
                    <a:pt x="28912" y="28912"/>
                  </a:cubicBezTo>
                  <a:cubicBezTo>
                    <a:pt x="47423" y="10400"/>
                    <a:pt x="72531" y="0"/>
                    <a:pt x="98710"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645105" y="6773993"/>
            <a:ext cx="2352969" cy="679722"/>
            <a:chOff x="0" y="0"/>
            <a:chExt cx="1075555" cy="310705"/>
          </a:xfrm>
        </p:grpSpPr>
        <p:sp>
          <p:nvSpPr>
            <p:cNvPr id="8" name="Freeform 8"/>
            <p:cNvSpPr/>
            <p:nvPr/>
          </p:nvSpPr>
          <p:spPr>
            <a:xfrm>
              <a:off x="0" y="0"/>
              <a:ext cx="1075555" cy="310705"/>
            </a:xfrm>
            <a:custGeom>
              <a:avLst/>
              <a:gdLst/>
              <a:ahLst/>
              <a:cxnLst/>
              <a:rect l="l" t="t" r="r" b="b"/>
              <a:pathLst>
                <a:path w="1075555" h="310705">
                  <a:moveTo>
                    <a:pt x="101999" y="0"/>
                  </a:moveTo>
                  <a:lnTo>
                    <a:pt x="973557" y="0"/>
                  </a:lnTo>
                  <a:cubicBezTo>
                    <a:pt x="1000608" y="0"/>
                    <a:pt x="1026552" y="10746"/>
                    <a:pt x="1045680" y="29875"/>
                  </a:cubicBezTo>
                  <a:cubicBezTo>
                    <a:pt x="1064809" y="49003"/>
                    <a:pt x="1075555" y="74947"/>
                    <a:pt x="1075555" y="101999"/>
                  </a:cubicBezTo>
                  <a:lnTo>
                    <a:pt x="1075555" y="208706"/>
                  </a:lnTo>
                  <a:cubicBezTo>
                    <a:pt x="1075555" y="235758"/>
                    <a:pt x="1064809" y="261701"/>
                    <a:pt x="1045680" y="280830"/>
                  </a:cubicBezTo>
                  <a:cubicBezTo>
                    <a:pt x="1026552" y="299958"/>
                    <a:pt x="1000608" y="310705"/>
                    <a:pt x="973557" y="310705"/>
                  </a:cubicBezTo>
                  <a:lnTo>
                    <a:pt x="101999" y="310705"/>
                  </a:lnTo>
                  <a:cubicBezTo>
                    <a:pt x="74947" y="310705"/>
                    <a:pt x="49003" y="299958"/>
                    <a:pt x="29875" y="280830"/>
                  </a:cubicBezTo>
                  <a:cubicBezTo>
                    <a:pt x="10746" y="261701"/>
                    <a:pt x="0" y="235758"/>
                    <a:pt x="0" y="208706"/>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481439" y="2693857"/>
            <a:ext cx="2395873" cy="4254552"/>
            <a:chOff x="0" y="0"/>
            <a:chExt cx="1095167" cy="1944779"/>
          </a:xfrm>
        </p:grpSpPr>
        <p:sp>
          <p:nvSpPr>
            <p:cNvPr id="11" name="Freeform 11"/>
            <p:cNvSpPr/>
            <p:nvPr/>
          </p:nvSpPr>
          <p:spPr>
            <a:xfrm>
              <a:off x="0" y="0"/>
              <a:ext cx="1095167" cy="1944780"/>
            </a:xfrm>
            <a:custGeom>
              <a:avLst/>
              <a:gdLst/>
              <a:ahLst/>
              <a:cxnLst/>
              <a:rect l="l" t="t" r="r" b="b"/>
              <a:pathLst>
                <a:path w="1095167" h="1944780">
                  <a:moveTo>
                    <a:pt x="100172" y="0"/>
                  </a:moveTo>
                  <a:lnTo>
                    <a:pt x="994995" y="0"/>
                  </a:lnTo>
                  <a:cubicBezTo>
                    <a:pt x="1021563" y="0"/>
                    <a:pt x="1047042" y="10554"/>
                    <a:pt x="1065828" y="29340"/>
                  </a:cubicBezTo>
                  <a:cubicBezTo>
                    <a:pt x="1084613" y="48126"/>
                    <a:pt x="1095167" y="73605"/>
                    <a:pt x="1095167" y="100172"/>
                  </a:cubicBezTo>
                  <a:lnTo>
                    <a:pt x="1095167" y="1844608"/>
                  </a:lnTo>
                  <a:cubicBezTo>
                    <a:pt x="1095167" y="1899931"/>
                    <a:pt x="1050319" y="1944780"/>
                    <a:pt x="994995" y="1944780"/>
                  </a:cubicBezTo>
                  <a:lnTo>
                    <a:pt x="100172" y="1944780"/>
                  </a:lnTo>
                  <a:cubicBezTo>
                    <a:pt x="73605" y="1944780"/>
                    <a:pt x="48126" y="1934226"/>
                    <a:pt x="29340" y="1915440"/>
                  </a:cubicBezTo>
                  <a:cubicBezTo>
                    <a:pt x="10554" y="1896654"/>
                    <a:pt x="0" y="1871175"/>
                    <a:pt x="0" y="1844608"/>
                  </a:cubicBezTo>
                  <a:lnTo>
                    <a:pt x="0" y="100172"/>
                  </a:lnTo>
                  <a:cubicBezTo>
                    <a:pt x="0" y="73605"/>
                    <a:pt x="10554" y="48126"/>
                    <a:pt x="29340" y="29340"/>
                  </a:cubicBezTo>
                  <a:cubicBezTo>
                    <a:pt x="48126" y="10554"/>
                    <a:pt x="73605" y="0"/>
                    <a:pt x="100172" y="0"/>
                  </a:cubicBezTo>
                  <a:close/>
                </a:path>
              </a:pathLst>
            </a:custGeom>
            <a:solidFill>
              <a:srgbClr val="FFFFFF">
                <a:alpha val="98824"/>
              </a:srgbClr>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4533784" y="7080972"/>
            <a:ext cx="2229228" cy="2134813"/>
            <a:chOff x="0" y="0"/>
            <a:chExt cx="1018993" cy="975835"/>
          </a:xfrm>
        </p:grpSpPr>
        <p:sp>
          <p:nvSpPr>
            <p:cNvPr id="14" name="Freeform 14"/>
            <p:cNvSpPr/>
            <p:nvPr/>
          </p:nvSpPr>
          <p:spPr>
            <a:xfrm>
              <a:off x="0" y="0"/>
              <a:ext cx="1018993" cy="975835"/>
            </a:xfrm>
            <a:custGeom>
              <a:avLst/>
              <a:gdLst/>
              <a:ahLst/>
              <a:cxnLst/>
              <a:rect l="l" t="t" r="r" b="b"/>
              <a:pathLst>
                <a:path w="1018993" h="975835">
                  <a:moveTo>
                    <a:pt x="107660" y="0"/>
                  </a:moveTo>
                  <a:lnTo>
                    <a:pt x="911332" y="0"/>
                  </a:lnTo>
                  <a:cubicBezTo>
                    <a:pt x="939886" y="0"/>
                    <a:pt x="967270" y="11343"/>
                    <a:pt x="987460" y="31533"/>
                  </a:cubicBezTo>
                  <a:cubicBezTo>
                    <a:pt x="1007650" y="51723"/>
                    <a:pt x="1018993" y="79107"/>
                    <a:pt x="1018993" y="107660"/>
                  </a:cubicBezTo>
                  <a:lnTo>
                    <a:pt x="1018993" y="868175"/>
                  </a:lnTo>
                  <a:cubicBezTo>
                    <a:pt x="1018993" y="896728"/>
                    <a:pt x="1007650" y="924112"/>
                    <a:pt x="987460" y="944302"/>
                  </a:cubicBezTo>
                  <a:cubicBezTo>
                    <a:pt x="967270" y="964492"/>
                    <a:pt x="939886" y="975835"/>
                    <a:pt x="911332" y="975835"/>
                  </a:cubicBezTo>
                  <a:lnTo>
                    <a:pt x="107660" y="975835"/>
                  </a:lnTo>
                  <a:cubicBezTo>
                    <a:pt x="79107" y="975835"/>
                    <a:pt x="51723" y="964492"/>
                    <a:pt x="31533" y="944302"/>
                  </a:cubicBezTo>
                  <a:cubicBezTo>
                    <a:pt x="11343" y="924112"/>
                    <a:pt x="0" y="896728"/>
                    <a:pt x="0" y="868175"/>
                  </a:cubicBezTo>
                  <a:lnTo>
                    <a:pt x="0" y="107660"/>
                  </a:lnTo>
                  <a:cubicBezTo>
                    <a:pt x="0" y="79107"/>
                    <a:pt x="11343" y="51723"/>
                    <a:pt x="31533" y="31533"/>
                  </a:cubicBezTo>
                  <a:cubicBezTo>
                    <a:pt x="51723" y="11343"/>
                    <a:pt x="79107" y="0"/>
                    <a:pt x="107660" y="0"/>
                  </a:cubicBezTo>
                  <a:close/>
                </a:path>
              </a:pathLst>
            </a:custGeom>
            <a:solidFill>
              <a:srgbClr val="FFFFFF">
                <a:alpha val="98824"/>
              </a:srgbClr>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825141" y="2693857"/>
            <a:ext cx="2390211" cy="3522385"/>
            <a:chOff x="0" y="0"/>
            <a:chExt cx="1092579" cy="1610102"/>
          </a:xfrm>
        </p:grpSpPr>
        <p:sp>
          <p:nvSpPr>
            <p:cNvPr id="17" name="Freeform 17"/>
            <p:cNvSpPr/>
            <p:nvPr/>
          </p:nvSpPr>
          <p:spPr>
            <a:xfrm>
              <a:off x="0" y="0"/>
              <a:ext cx="1092579" cy="1610102"/>
            </a:xfrm>
            <a:custGeom>
              <a:avLst/>
              <a:gdLst/>
              <a:ahLst/>
              <a:cxnLst/>
              <a:rect l="l" t="t" r="r" b="b"/>
              <a:pathLst>
                <a:path w="1092579" h="1610102">
                  <a:moveTo>
                    <a:pt x="100409" y="0"/>
                  </a:moveTo>
                  <a:lnTo>
                    <a:pt x="992170" y="0"/>
                  </a:lnTo>
                  <a:cubicBezTo>
                    <a:pt x="1047624" y="0"/>
                    <a:pt x="1092579" y="44955"/>
                    <a:pt x="1092579" y="100409"/>
                  </a:cubicBezTo>
                  <a:lnTo>
                    <a:pt x="1092579" y="1509693"/>
                  </a:lnTo>
                  <a:cubicBezTo>
                    <a:pt x="1092579" y="1565147"/>
                    <a:pt x="1047624" y="1610102"/>
                    <a:pt x="992170" y="1610102"/>
                  </a:cubicBezTo>
                  <a:lnTo>
                    <a:pt x="100409" y="1610102"/>
                  </a:lnTo>
                  <a:cubicBezTo>
                    <a:pt x="44955" y="1610102"/>
                    <a:pt x="0" y="1565147"/>
                    <a:pt x="0" y="1509693"/>
                  </a:cubicBezTo>
                  <a:lnTo>
                    <a:pt x="0" y="100409"/>
                  </a:lnTo>
                  <a:cubicBezTo>
                    <a:pt x="0" y="44955"/>
                    <a:pt x="44955" y="0"/>
                    <a:pt x="100409" y="0"/>
                  </a:cubicBezTo>
                  <a:close/>
                </a:path>
              </a:pathLst>
            </a:custGeom>
            <a:solidFill>
              <a:srgbClr val="FFFFFF">
                <a:alpha val="98824"/>
              </a:srgbClr>
            </a:solidFill>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7843762" y="6311293"/>
            <a:ext cx="2352969" cy="987355"/>
            <a:chOff x="0" y="0"/>
            <a:chExt cx="1075555" cy="451325"/>
          </a:xfrm>
        </p:grpSpPr>
        <p:sp>
          <p:nvSpPr>
            <p:cNvPr id="20" name="Freeform 20"/>
            <p:cNvSpPr/>
            <p:nvPr/>
          </p:nvSpPr>
          <p:spPr>
            <a:xfrm>
              <a:off x="0" y="0"/>
              <a:ext cx="1075555" cy="451325"/>
            </a:xfrm>
            <a:custGeom>
              <a:avLst/>
              <a:gdLst/>
              <a:ahLst/>
              <a:cxnLst/>
              <a:rect l="l" t="t" r="r" b="b"/>
              <a:pathLst>
                <a:path w="1075555" h="451325">
                  <a:moveTo>
                    <a:pt x="101999" y="0"/>
                  </a:moveTo>
                  <a:lnTo>
                    <a:pt x="973557" y="0"/>
                  </a:lnTo>
                  <a:cubicBezTo>
                    <a:pt x="1000608" y="0"/>
                    <a:pt x="1026552" y="10746"/>
                    <a:pt x="1045680" y="29875"/>
                  </a:cubicBezTo>
                  <a:cubicBezTo>
                    <a:pt x="1064809" y="49003"/>
                    <a:pt x="1075555" y="74947"/>
                    <a:pt x="1075555" y="101999"/>
                  </a:cubicBezTo>
                  <a:lnTo>
                    <a:pt x="1075555" y="349327"/>
                  </a:lnTo>
                  <a:cubicBezTo>
                    <a:pt x="1075555" y="376379"/>
                    <a:pt x="1064809" y="402322"/>
                    <a:pt x="1045680" y="421451"/>
                  </a:cubicBezTo>
                  <a:cubicBezTo>
                    <a:pt x="1026552" y="440579"/>
                    <a:pt x="1000608" y="451325"/>
                    <a:pt x="973557" y="451325"/>
                  </a:cubicBezTo>
                  <a:lnTo>
                    <a:pt x="101999" y="451325"/>
                  </a:lnTo>
                  <a:cubicBezTo>
                    <a:pt x="74947" y="451325"/>
                    <a:pt x="49003" y="440579"/>
                    <a:pt x="29875" y="421451"/>
                  </a:cubicBezTo>
                  <a:cubicBezTo>
                    <a:pt x="10746" y="402322"/>
                    <a:pt x="0" y="376379"/>
                    <a:pt x="0" y="349327"/>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2526663">
            <a:off x="6874837" y="7829625"/>
            <a:ext cx="1458157" cy="411929"/>
          </a:xfrm>
          <a:custGeom>
            <a:avLst/>
            <a:gdLst/>
            <a:ahLst/>
            <a:cxnLst/>
            <a:rect l="l" t="t" r="r" b="b"/>
            <a:pathLst>
              <a:path w="1458157" h="411929">
                <a:moveTo>
                  <a:pt x="0" y="0"/>
                </a:moveTo>
                <a:lnTo>
                  <a:pt x="1458157" y="0"/>
                </a:lnTo>
                <a:lnTo>
                  <a:pt x="1458157" y="411930"/>
                </a:lnTo>
                <a:lnTo>
                  <a:pt x="0" y="411930"/>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1028700" y="-43927"/>
            <a:ext cx="12442597" cy="1651657"/>
          </a:xfrm>
          <a:prstGeom prst="rect">
            <a:avLst/>
          </a:prstGeom>
        </p:spPr>
        <p:txBody>
          <a:bodyPr lIns="0" tIns="0" rIns="0" bIns="0" rtlCol="0" anchor="t">
            <a:spAutoFit/>
          </a:bodyPr>
          <a:lstStyle/>
          <a:p>
            <a:pPr marL="0" lvl="0" indent="0">
              <a:lnSpc>
                <a:spcPts val="6668"/>
              </a:lnSpc>
              <a:spcBef>
                <a:spcPct val="0"/>
              </a:spcBef>
            </a:pPr>
            <a:r>
              <a:rPr lang="en-US" sz="4832" spc="473">
                <a:solidFill>
                  <a:srgbClr val="231F20"/>
                </a:solidFill>
                <a:latin typeface="Oswald Bold"/>
              </a:rPr>
              <a:t>COLLABORATIVE FILTERING-BASED RECOMENDER</a:t>
            </a:r>
          </a:p>
        </p:txBody>
      </p:sp>
      <p:sp>
        <p:nvSpPr>
          <p:cNvPr id="24" name="TextBox 24"/>
          <p:cNvSpPr txBox="1"/>
          <p:nvPr/>
        </p:nvSpPr>
        <p:spPr>
          <a:xfrm>
            <a:off x="795889" y="6910309"/>
            <a:ext cx="2051401" cy="36806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RAW DATA</a:t>
            </a:r>
          </a:p>
        </p:txBody>
      </p:sp>
      <p:sp>
        <p:nvSpPr>
          <p:cNvPr id="25" name="TextBox 25"/>
          <p:cNvSpPr txBox="1"/>
          <p:nvPr/>
        </p:nvSpPr>
        <p:spPr>
          <a:xfrm>
            <a:off x="718321" y="5728503"/>
            <a:ext cx="2396238" cy="946041"/>
          </a:xfrm>
          <a:prstGeom prst="rect">
            <a:avLst/>
          </a:prstGeom>
        </p:spPr>
        <p:txBody>
          <a:bodyPr lIns="0" tIns="0" rIns="0" bIns="0" rtlCol="0" anchor="t">
            <a:spAutoFit/>
          </a:bodyPr>
          <a:lstStyle/>
          <a:p>
            <a:pPr>
              <a:lnSpc>
                <a:spcPts val="1930"/>
              </a:lnSpc>
            </a:pPr>
            <a:r>
              <a:rPr lang="en-US" sz="1379">
                <a:solidFill>
                  <a:srgbClr val="100F0D"/>
                </a:solidFill>
                <a:latin typeface="Montserrat Light"/>
              </a:rPr>
              <a:t>User_rating - User_id, course_id, rating</a:t>
            </a:r>
          </a:p>
          <a:p>
            <a:pPr>
              <a:lnSpc>
                <a:spcPts val="1930"/>
              </a:lnSpc>
            </a:pPr>
            <a:endParaRPr lang="en-US" sz="1379">
              <a:solidFill>
                <a:srgbClr val="100F0D"/>
              </a:solidFill>
              <a:latin typeface="Montserrat Light"/>
            </a:endParaRPr>
          </a:p>
          <a:p>
            <a:pPr>
              <a:lnSpc>
                <a:spcPts val="1930"/>
              </a:lnSpc>
            </a:pPr>
            <a:endParaRPr lang="en-US" sz="1379">
              <a:solidFill>
                <a:srgbClr val="100F0D"/>
              </a:solidFill>
              <a:latin typeface="Montserrat Light"/>
            </a:endParaRPr>
          </a:p>
        </p:txBody>
      </p:sp>
      <p:sp>
        <p:nvSpPr>
          <p:cNvPr id="26" name="TextBox 26"/>
          <p:cNvSpPr txBox="1"/>
          <p:nvPr/>
        </p:nvSpPr>
        <p:spPr>
          <a:xfrm>
            <a:off x="4684568" y="7217287"/>
            <a:ext cx="2051401" cy="188662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DATA PROCESSING, CLEANING AND FEATURE ENGINEERING</a:t>
            </a:r>
          </a:p>
        </p:txBody>
      </p:sp>
      <p:sp>
        <p:nvSpPr>
          <p:cNvPr id="27" name="TextBox 27"/>
          <p:cNvSpPr txBox="1"/>
          <p:nvPr/>
        </p:nvSpPr>
        <p:spPr>
          <a:xfrm>
            <a:off x="4641127" y="2752187"/>
            <a:ext cx="2033593" cy="4196222"/>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the dense user course rating matrix to create a sparse user-item interaction matrix</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Convert actual user ids and courses to integer indices for TensorFlow</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Scale the data so that the values are between 0 and 1</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Split the data into train and test with 0.3 split ratio, use stratified sampling based on user</a:t>
            </a:r>
          </a:p>
          <a:p>
            <a:pPr algn="ctr">
              <a:lnSpc>
                <a:spcPts val="1876"/>
              </a:lnSpc>
            </a:pPr>
            <a:r>
              <a:rPr lang="en-US" sz="1340">
                <a:solidFill>
                  <a:srgbClr val="100F0D"/>
                </a:solidFill>
                <a:latin typeface="Montserrat Light"/>
              </a:rPr>
              <a:t> </a:t>
            </a:r>
          </a:p>
        </p:txBody>
      </p:sp>
      <p:sp>
        <p:nvSpPr>
          <p:cNvPr id="28" name="TextBox 28"/>
          <p:cNvSpPr txBox="1"/>
          <p:nvPr/>
        </p:nvSpPr>
        <p:spPr>
          <a:xfrm>
            <a:off x="7919154" y="6415501"/>
            <a:ext cx="2202185"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RECOMENDATION SCORE</a:t>
            </a:r>
          </a:p>
        </p:txBody>
      </p:sp>
      <p:sp>
        <p:nvSpPr>
          <p:cNvPr id="29" name="TextBox 29"/>
          <p:cNvSpPr txBox="1"/>
          <p:nvPr/>
        </p:nvSpPr>
        <p:spPr>
          <a:xfrm>
            <a:off x="8003450" y="2855270"/>
            <a:ext cx="2033593" cy="3495940"/>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neural network to create an architecture of user embedding layer (16) and user bias and courses embedding layer (16) and courses bias and Dense layers of 16 and 32 nodes </a:t>
            </a:r>
          </a:p>
          <a:p>
            <a:pPr algn="ctr">
              <a:lnSpc>
                <a:spcPts val="1876"/>
              </a:lnSpc>
            </a:pPr>
            <a:endParaRPr lang="en-US" sz="1340">
              <a:solidFill>
                <a:srgbClr val="100F0D"/>
              </a:solidFill>
              <a:latin typeface="Montserrat Light"/>
            </a:endParaRPr>
          </a:p>
          <a:p>
            <a:pPr algn="ctr">
              <a:lnSpc>
                <a:spcPts val="1876"/>
              </a:lnSpc>
            </a:pPr>
            <a:r>
              <a:rPr lang="en-US" sz="1340">
                <a:solidFill>
                  <a:srgbClr val="100F0D"/>
                </a:solidFill>
                <a:latin typeface="Montserrat Light"/>
              </a:rPr>
              <a:t>Make predictions for the ratings to each courses using the test users</a:t>
            </a:r>
          </a:p>
          <a:p>
            <a:pPr algn="ctr">
              <a:lnSpc>
                <a:spcPts val="1876"/>
              </a:lnSpc>
            </a:pPr>
            <a:endParaRPr lang="en-US" sz="1340">
              <a:solidFill>
                <a:srgbClr val="100F0D"/>
              </a:solidFill>
              <a:latin typeface="Montserrat Light"/>
            </a:endParaRPr>
          </a:p>
        </p:txBody>
      </p:sp>
      <p:sp>
        <p:nvSpPr>
          <p:cNvPr id="30" name="Freeform 30"/>
          <p:cNvSpPr/>
          <p:nvPr/>
        </p:nvSpPr>
        <p:spPr>
          <a:xfrm rot="-8970905" flipH="1">
            <a:off x="3001693" y="7362455"/>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31" name="TextBox 31"/>
          <p:cNvSpPr txBox="1"/>
          <p:nvPr/>
        </p:nvSpPr>
        <p:spPr>
          <a:xfrm>
            <a:off x="1028700" y="1711867"/>
            <a:ext cx="8187907" cy="413098"/>
          </a:xfrm>
          <a:prstGeom prst="rect">
            <a:avLst/>
          </a:prstGeom>
        </p:spPr>
        <p:txBody>
          <a:bodyPr lIns="0" tIns="0" rIns="0" bIns="0" rtlCol="0" anchor="t">
            <a:spAutoFit/>
          </a:bodyPr>
          <a:lstStyle/>
          <a:p>
            <a:pPr>
              <a:lnSpc>
                <a:spcPts val="3480"/>
              </a:lnSpc>
            </a:pPr>
            <a:r>
              <a:rPr lang="en-US" sz="2486">
                <a:solidFill>
                  <a:srgbClr val="100F0D"/>
                </a:solidFill>
                <a:latin typeface="Montserrat Light"/>
              </a:rPr>
              <a:t>Using Artificial Neural Network</a:t>
            </a:r>
          </a:p>
        </p:txBody>
      </p:sp>
      <p:grpSp>
        <p:nvGrpSpPr>
          <p:cNvPr id="33" name="Group 33"/>
          <p:cNvGrpSpPr/>
          <p:nvPr/>
        </p:nvGrpSpPr>
        <p:grpSpPr>
          <a:xfrm>
            <a:off x="11739781" y="5623498"/>
            <a:ext cx="2388014" cy="1770791"/>
            <a:chOff x="0" y="0"/>
            <a:chExt cx="1091575" cy="809439"/>
          </a:xfrm>
        </p:grpSpPr>
        <p:sp>
          <p:nvSpPr>
            <p:cNvPr id="34" name="Freeform 34"/>
            <p:cNvSpPr/>
            <p:nvPr/>
          </p:nvSpPr>
          <p:spPr>
            <a:xfrm>
              <a:off x="0" y="0"/>
              <a:ext cx="1091575" cy="809439"/>
            </a:xfrm>
            <a:custGeom>
              <a:avLst/>
              <a:gdLst/>
              <a:ahLst/>
              <a:cxnLst/>
              <a:rect l="l" t="t" r="r" b="b"/>
              <a:pathLst>
                <a:path w="1091575" h="809439">
                  <a:moveTo>
                    <a:pt x="100502" y="0"/>
                  </a:moveTo>
                  <a:lnTo>
                    <a:pt x="991073" y="0"/>
                  </a:lnTo>
                  <a:cubicBezTo>
                    <a:pt x="1046578" y="0"/>
                    <a:pt x="1091575" y="44996"/>
                    <a:pt x="1091575" y="100502"/>
                  </a:cubicBezTo>
                  <a:lnTo>
                    <a:pt x="1091575" y="708937"/>
                  </a:lnTo>
                  <a:cubicBezTo>
                    <a:pt x="1091575" y="764442"/>
                    <a:pt x="1046578" y="809439"/>
                    <a:pt x="991073" y="809439"/>
                  </a:cubicBezTo>
                  <a:lnTo>
                    <a:pt x="100502" y="809439"/>
                  </a:lnTo>
                  <a:cubicBezTo>
                    <a:pt x="44996" y="809439"/>
                    <a:pt x="0" y="764442"/>
                    <a:pt x="0" y="708937"/>
                  </a:cubicBezTo>
                  <a:lnTo>
                    <a:pt x="0" y="100502"/>
                  </a:lnTo>
                  <a:cubicBezTo>
                    <a:pt x="0" y="44996"/>
                    <a:pt x="44996" y="0"/>
                    <a:pt x="100502" y="0"/>
                  </a:cubicBezTo>
                  <a:close/>
                </a:path>
              </a:pathLst>
            </a:custGeom>
            <a:solidFill>
              <a:srgbClr val="FFFFFF">
                <a:alpha val="98824"/>
              </a:srgbClr>
            </a:solidFill>
          </p:spPr>
        </p:sp>
        <p:sp>
          <p:nvSpPr>
            <p:cNvPr id="35" name="TextBox 3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6" name="Group 36"/>
          <p:cNvGrpSpPr/>
          <p:nvPr/>
        </p:nvGrpSpPr>
        <p:grpSpPr>
          <a:xfrm>
            <a:off x="11629332" y="7619160"/>
            <a:ext cx="2431511" cy="959359"/>
            <a:chOff x="0" y="0"/>
            <a:chExt cx="1111458" cy="438528"/>
          </a:xfrm>
        </p:grpSpPr>
        <p:sp>
          <p:nvSpPr>
            <p:cNvPr id="37" name="Freeform 37"/>
            <p:cNvSpPr/>
            <p:nvPr/>
          </p:nvSpPr>
          <p:spPr>
            <a:xfrm>
              <a:off x="0" y="0"/>
              <a:ext cx="1111458" cy="438528"/>
            </a:xfrm>
            <a:custGeom>
              <a:avLst/>
              <a:gdLst/>
              <a:ahLst/>
              <a:cxnLst/>
              <a:rect l="l" t="t" r="r" b="b"/>
              <a:pathLst>
                <a:path w="1111458" h="438528">
                  <a:moveTo>
                    <a:pt x="98704" y="0"/>
                  </a:moveTo>
                  <a:lnTo>
                    <a:pt x="1012754" y="0"/>
                  </a:lnTo>
                  <a:cubicBezTo>
                    <a:pt x="1067266" y="0"/>
                    <a:pt x="1111458" y="44191"/>
                    <a:pt x="1111458" y="98704"/>
                  </a:cubicBezTo>
                  <a:lnTo>
                    <a:pt x="1111458" y="339824"/>
                  </a:lnTo>
                  <a:cubicBezTo>
                    <a:pt x="1111458" y="366002"/>
                    <a:pt x="1101058" y="391108"/>
                    <a:pt x="1082548" y="409619"/>
                  </a:cubicBezTo>
                  <a:cubicBezTo>
                    <a:pt x="1064037" y="428129"/>
                    <a:pt x="1038932" y="438528"/>
                    <a:pt x="1012754" y="438528"/>
                  </a:cubicBezTo>
                  <a:lnTo>
                    <a:pt x="98704" y="438528"/>
                  </a:lnTo>
                  <a:cubicBezTo>
                    <a:pt x="72526" y="438528"/>
                    <a:pt x="47420" y="428129"/>
                    <a:pt x="28910" y="409619"/>
                  </a:cubicBezTo>
                  <a:cubicBezTo>
                    <a:pt x="10399" y="391108"/>
                    <a:pt x="0" y="366002"/>
                    <a:pt x="0" y="339824"/>
                  </a:cubicBezTo>
                  <a:lnTo>
                    <a:pt x="0" y="98704"/>
                  </a:lnTo>
                  <a:cubicBezTo>
                    <a:pt x="0" y="72526"/>
                    <a:pt x="10399" y="47420"/>
                    <a:pt x="28910" y="28910"/>
                  </a:cubicBezTo>
                  <a:cubicBezTo>
                    <a:pt x="47420" y="10399"/>
                    <a:pt x="72526" y="0"/>
                    <a:pt x="98704" y="0"/>
                  </a:cubicBezTo>
                  <a:close/>
                </a:path>
              </a:pathLst>
            </a:custGeom>
            <a:solidFill>
              <a:srgbClr val="FFFFFF">
                <a:alpha val="98824"/>
              </a:srgbClr>
            </a:solidFill>
          </p:spPr>
        </p:sp>
        <p:sp>
          <p:nvSpPr>
            <p:cNvPr id="38" name="TextBox 3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1780116" y="7755476"/>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EVALUATE PERFORMANCE</a:t>
            </a:r>
          </a:p>
        </p:txBody>
      </p:sp>
      <p:sp>
        <p:nvSpPr>
          <p:cNvPr id="40" name="TextBox 40"/>
          <p:cNvSpPr txBox="1"/>
          <p:nvPr/>
        </p:nvSpPr>
        <p:spPr>
          <a:xfrm>
            <a:off x="11916992" y="5792900"/>
            <a:ext cx="2033593" cy="1395095"/>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Utilize predicted rating and calculate RMSE using an actual rating from the test data to quantify model performance</a:t>
            </a:r>
          </a:p>
        </p:txBody>
      </p:sp>
      <p:sp>
        <p:nvSpPr>
          <p:cNvPr id="41" name="Freeform 41"/>
          <p:cNvSpPr/>
          <p:nvPr/>
        </p:nvSpPr>
        <p:spPr>
          <a:xfrm rot="-8970905" flipH="1">
            <a:off x="10362275" y="6949143"/>
            <a:ext cx="1425363" cy="402665"/>
          </a:xfrm>
          <a:custGeom>
            <a:avLst/>
            <a:gdLst/>
            <a:ahLst/>
            <a:cxnLst/>
            <a:rect l="l" t="t" r="r" b="b"/>
            <a:pathLst>
              <a:path w="1425363" h="402665">
                <a:moveTo>
                  <a:pt x="1425363" y="0"/>
                </a:moveTo>
                <a:lnTo>
                  <a:pt x="0" y="0"/>
                </a:lnTo>
                <a:lnTo>
                  <a:pt x="0" y="402665"/>
                </a:lnTo>
                <a:lnTo>
                  <a:pt x="1425363" y="402665"/>
                </a:lnTo>
                <a:lnTo>
                  <a:pt x="1425363"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42" name="Group 42"/>
          <p:cNvGrpSpPr/>
          <p:nvPr/>
        </p:nvGrpSpPr>
        <p:grpSpPr>
          <a:xfrm>
            <a:off x="15308895" y="5142235"/>
            <a:ext cx="2352969" cy="939346"/>
            <a:chOff x="0" y="0"/>
            <a:chExt cx="1075555" cy="429380"/>
          </a:xfrm>
        </p:grpSpPr>
        <p:sp>
          <p:nvSpPr>
            <p:cNvPr id="43" name="Freeform 43"/>
            <p:cNvSpPr/>
            <p:nvPr/>
          </p:nvSpPr>
          <p:spPr>
            <a:xfrm>
              <a:off x="0" y="0"/>
              <a:ext cx="1075555" cy="429380"/>
            </a:xfrm>
            <a:custGeom>
              <a:avLst/>
              <a:gdLst/>
              <a:ahLst/>
              <a:cxnLst/>
              <a:rect l="l" t="t" r="r" b="b"/>
              <a:pathLst>
                <a:path w="1075555" h="429380">
                  <a:moveTo>
                    <a:pt x="101999" y="0"/>
                  </a:moveTo>
                  <a:lnTo>
                    <a:pt x="973557" y="0"/>
                  </a:lnTo>
                  <a:cubicBezTo>
                    <a:pt x="1000608" y="0"/>
                    <a:pt x="1026552" y="10746"/>
                    <a:pt x="1045680" y="29875"/>
                  </a:cubicBezTo>
                  <a:cubicBezTo>
                    <a:pt x="1064809" y="49003"/>
                    <a:pt x="1075555" y="74947"/>
                    <a:pt x="1075555" y="101999"/>
                  </a:cubicBezTo>
                  <a:lnTo>
                    <a:pt x="1075555" y="327382"/>
                  </a:lnTo>
                  <a:cubicBezTo>
                    <a:pt x="1075555" y="354433"/>
                    <a:pt x="1064809" y="380377"/>
                    <a:pt x="1045680" y="399506"/>
                  </a:cubicBezTo>
                  <a:cubicBezTo>
                    <a:pt x="1026552" y="418634"/>
                    <a:pt x="1000608" y="429380"/>
                    <a:pt x="973557" y="429380"/>
                  </a:cubicBezTo>
                  <a:lnTo>
                    <a:pt x="101999" y="429380"/>
                  </a:lnTo>
                  <a:cubicBezTo>
                    <a:pt x="74947" y="429380"/>
                    <a:pt x="49003" y="418634"/>
                    <a:pt x="29875" y="399506"/>
                  </a:cubicBezTo>
                  <a:cubicBezTo>
                    <a:pt x="10746" y="380377"/>
                    <a:pt x="0" y="354433"/>
                    <a:pt x="0" y="327382"/>
                  </a:cubicBezTo>
                  <a:lnTo>
                    <a:pt x="0" y="101999"/>
                  </a:lnTo>
                  <a:cubicBezTo>
                    <a:pt x="0" y="74947"/>
                    <a:pt x="10746" y="49003"/>
                    <a:pt x="29875" y="29875"/>
                  </a:cubicBezTo>
                  <a:cubicBezTo>
                    <a:pt x="49003" y="10746"/>
                    <a:pt x="74947" y="0"/>
                    <a:pt x="101999" y="0"/>
                  </a:cubicBezTo>
                  <a:close/>
                </a:path>
              </a:pathLst>
            </a:custGeom>
            <a:solidFill>
              <a:srgbClr val="FFFFFF">
                <a:alpha val="98824"/>
              </a:srgbClr>
            </a:solidFill>
          </p:spPr>
        </p:sp>
        <p:sp>
          <p:nvSpPr>
            <p:cNvPr id="44" name="TextBox 4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45" name="Group 45"/>
          <p:cNvGrpSpPr/>
          <p:nvPr/>
        </p:nvGrpSpPr>
        <p:grpSpPr>
          <a:xfrm>
            <a:off x="15308895" y="6273047"/>
            <a:ext cx="2526420" cy="996219"/>
            <a:chOff x="0" y="0"/>
            <a:chExt cx="1154841" cy="455377"/>
          </a:xfrm>
        </p:grpSpPr>
        <p:sp>
          <p:nvSpPr>
            <p:cNvPr id="46" name="Freeform 46"/>
            <p:cNvSpPr/>
            <p:nvPr/>
          </p:nvSpPr>
          <p:spPr>
            <a:xfrm>
              <a:off x="0" y="0"/>
              <a:ext cx="1154841" cy="455377"/>
            </a:xfrm>
            <a:custGeom>
              <a:avLst/>
              <a:gdLst/>
              <a:ahLst/>
              <a:cxnLst/>
              <a:rect l="l" t="t" r="r" b="b"/>
              <a:pathLst>
                <a:path w="1154841" h="455377">
                  <a:moveTo>
                    <a:pt x="94996" y="0"/>
                  </a:moveTo>
                  <a:lnTo>
                    <a:pt x="1059845" y="0"/>
                  </a:lnTo>
                  <a:cubicBezTo>
                    <a:pt x="1112310" y="0"/>
                    <a:pt x="1154841" y="42531"/>
                    <a:pt x="1154841" y="94996"/>
                  </a:cubicBezTo>
                  <a:lnTo>
                    <a:pt x="1154841" y="360381"/>
                  </a:lnTo>
                  <a:cubicBezTo>
                    <a:pt x="1154841" y="412846"/>
                    <a:pt x="1112310" y="455377"/>
                    <a:pt x="1059845" y="455377"/>
                  </a:cubicBezTo>
                  <a:lnTo>
                    <a:pt x="94996" y="455377"/>
                  </a:lnTo>
                  <a:cubicBezTo>
                    <a:pt x="42531" y="455377"/>
                    <a:pt x="0" y="412846"/>
                    <a:pt x="0" y="360381"/>
                  </a:cubicBezTo>
                  <a:lnTo>
                    <a:pt x="0" y="94996"/>
                  </a:lnTo>
                  <a:cubicBezTo>
                    <a:pt x="0" y="42531"/>
                    <a:pt x="42531" y="0"/>
                    <a:pt x="94996" y="0"/>
                  </a:cubicBezTo>
                  <a:close/>
                </a:path>
              </a:pathLst>
            </a:custGeom>
            <a:solidFill>
              <a:srgbClr val="FFFFFF">
                <a:alpha val="98824"/>
              </a:srgbClr>
            </a:solidFill>
          </p:spPr>
        </p:sp>
        <p:sp>
          <p:nvSpPr>
            <p:cNvPr id="47" name="TextBox 4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8" name="Freeform 48"/>
          <p:cNvSpPr/>
          <p:nvPr/>
        </p:nvSpPr>
        <p:spPr>
          <a:xfrm rot="-1885381">
            <a:off x="14107763" y="7649641"/>
            <a:ext cx="1425363" cy="402665"/>
          </a:xfrm>
          <a:custGeom>
            <a:avLst/>
            <a:gdLst/>
            <a:ahLst/>
            <a:cxnLst/>
            <a:rect l="l" t="t" r="r" b="b"/>
            <a:pathLst>
              <a:path w="1425363" h="402665">
                <a:moveTo>
                  <a:pt x="0" y="0"/>
                </a:moveTo>
                <a:lnTo>
                  <a:pt x="1425362" y="0"/>
                </a:lnTo>
                <a:lnTo>
                  <a:pt x="1425362" y="402665"/>
                </a:lnTo>
                <a:lnTo>
                  <a:pt x="0" y="40266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49" name="TextBox 49"/>
          <p:cNvSpPr txBox="1"/>
          <p:nvPr/>
        </p:nvSpPr>
        <p:spPr>
          <a:xfrm>
            <a:off x="15459678" y="6409363"/>
            <a:ext cx="2051401" cy="747705"/>
          </a:xfrm>
          <a:prstGeom prst="rect">
            <a:avLst/>
          </a:prstGeom>
        </p:spPr>
        <p:txBody>
          <a:bodyPr lIns="0" tIns="0" rIns="0" bIns="0" rtlCol="0" anchor="t">
            <a:spAutoFit/>
          </a:bodyPr>
          <a:lstStyle/>
          <a:p>
            <a:pPr marL="0" lvl="0" indent="0" algn="ctr">
              <a:lnSpc>
                <a:spcPts val="2998"/>
              </a:lnSpc>
              <a:spcBef>
                <a:spcPct val="0"/>
              </a:spcBef>
            </a:pPr>
            <a:r>
              <a:rPr lang="en-US" sz="2172" spc="212">
                <a:solidFill>
                  <a:srgbClr val="231F20"/>
                </a:solidFill>
                <a:latin typeface="Oswald"/>
              </a:rPr>
              <a:t>RECOMMEND COURSES</a:t>
            </a:r>
          </a:p>
        </p:txBody>
      </p:sp>
      <p:sp>
        <p:nvSpPr>
          <p:cNvPr id="50" name="TextBox 50"/>
          <p:cNvSpPr txBox="1"/>
          <p:nvPr/>
        </p:nvSpPr>
        <p:spPr>
          <a:xfrm>
            <a:off x="15555308" y="5245724"/>
            <a:ext cx="2033593" cy="694814"/>
          </a:xfrm>
          <a:prstGeom prst="rect">
            <a:avLst/>
          </a:prstGeom>
        </p:spPr>
        <p:txBody>
          <a:bodyPr lIns="0" tIns="0" rIns="0" bIns="0" rtlCol="0" anchor="t">
            <a:spAutoFit/>
          </a:bodyPr>
          <a:lstStyle/>
          <a:p>
            <a:pPr algn="ctr">
              <a:lnSpc>
                <a:spcPts val="1876"/>
              </a:lnSpc>
            </a:pPr>
            <a:r>
              <a:rPr lang="en-US" sz="1340">
                <a:solidFill>
                  <a:srgbClr val="100F0D"/>
                </a:solidFill>
                <a:latin typeface="Montserrat Light"/>
              </a:rPr>
              <a:t>Based on predicted rating course are recomended to users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971912" y="1795285"/>
            <a:ext cx="5724288" cy="3349147"/>
          </a:xfrm>
          <a:custGeom>
            <a:avLst/>
            <a:gdLst/>
            <a:ahLst/>
            <a:cxnLst/>
            <a:rect l="l" t="t" r="r" b="b"/>
            <a:pathLst>
              <a:path w="4145760" h="3208792">
                <a:moveTo>
                  <a:pt x="0" y="0"/>
                </a:moveTo>
                <a:lnTo>
                  <a:pt x="4145760" y="0"/>
                </a:lnTo>
                <a:lnTo>
                  <a:pt x="4145760" y="3208792"/>
                </a:lnTo>
                <a:lnTo>
                  <a:pt x="0" y="3208792"/>
                </a:lnTo>
                <a:lnTo>
                  <a:pt x="0" y="0"/>
                </a:lnTo>
                <a:close/>
              </a:path>
            </a:pathLst>
          </a:custGeom>
          <a:blipFill>
            <a:blip r:embed="rId2"/>
            <a:stretch>
              <a:fillRect/>
            </a:stretch>
          </a:blipFill>
        </p:spPr>
      </p:sp>
      <p:sp>
        <p:nvSpPr>
          <p:cNvPr id="3" name="Freeform 3"/>
          <p:cNvSpPr/>
          <p:nvPr/>
        </p:nvSpPr>
        <p:spPr>
          <a:xfrm>
            <a:off x="10567892" y="1795286"/>
            <a:ext cx="6119907" cy="3349146"/>
          </a:xfrm>
          <a:custGeom>
            <a:avLst/>
            <a:gdLst/>
            <a:ahLst/>
            <a:cxnLst/>
            <a:rect l="l" t="t" r="r" b="b"/>
            <a:pathLst>
              <a:path w="4359988" h="3208792">
                <a:moveTo>
                  <a:pt x="0" y="0"/>
                </a:moveTo>
                <a:lnTo>
                  <a:pt x="4359988" y="0"/>
                </a:lnTo>
                <a:lnTo>
                  <a:pt x="4359988" y="3208792"/>
                </a:lnTo>
                <a:lnTo>
                  <a:pt x="0" y="3208792"/>
                </a:lnTo>
                <a:lnTo>
                  <a:pt x="0" y="0"/>
                </a:lnTo>
                <a:close/>
              </a:path>
            </a:pathLst>
          </a:custGeom>
          <a:blipFill>
            <a:blip r:embed="rId3"/>
            <a:stretch>
              <a:fillRect/>
            </a:stretch>
          </a:blipFill>
        </p:spPr>
      </p:sp>
      <p:sp>
        <p:nvSpPr>
          <p:cNvPr id="4" name="Freeform 4"/>
          <p:cNvSpPr/>
          <p:nvPr/>
        </p:nvSpPr>
        <p:spPr>
          <a:xfrm>
            <a:off x="1971912" y="5308877"/>
            <a:ext cx="5800488" cy="3372179"/>
          </a:xfrm>
          <a:custGeom>
            <a:avLst/>
            <a:gdLst/>
            <a:ahLst/>
            <a:cxnLst/>
            <a:rect l="l" t="t" r="r" b="b"/>
            <a:pathLst>
              <a:path w="4585969" h="2858484">
                <a:moveTo>
                  <a:pt x="0" y="0"/>
                </a:moveTo>
                <a:lnTo>
                  <a:pt x="4585969" y="0"/>
                </a:lnTo>
                <a:lnTo>
                  <a:pt x="4585969" y="2858484"/>
                </a:lnTo>
                <a:lnTo>
                  <a:pt x="0" y="2858484"/>
                </a:lnTo>
                <a:lnTo>
                  <a:pt x="0" y="0"/>
                </a:lnTo>
                <a:close/>
              </a:path>
            </a:pathLst>
          </a:custGeom>
          <a:blipFill>
            <a:blip r:embed="rId4"/>
            <a:stretch>
              <a:fillRect/>
            </a:stretch>
          </a:blipFill>
        </p:spPr>
      </p:sp>
      <p:sp>
        <p:nvSpPr>
          <p:cNvPr id="5" name="Freeform 5"/>
          <p:cNvSpPr/>
          <p:nvPr/>
        </p:nvSpPr>
        <p:spPr>
          <a:xfrm>
            <a:off x="10567892" y="5322146"/>
            <a:ext cx="6564526" cy="4247446"/>
          </a:xfrm>
          <a:custGeom>
            <a:avLst/>
            <a:gdLst/>
            <a:ahLst/>
            <a:cxnLst/>
            <a:rect l="l" t="t" r="r" b="b"/>
            <a:pathLst>
              <a:path w="4456089" h="3803799">
                <a:moveTo>
                  <a:pt x="0" y="0"/>
                </a:moveTo>
                <a:lnTo>
                  <a:pt x="4456089" y="0"/>
                </a:lnTo>
                <a:lnTo>
                  <a:pt x="4456089" y="3803800"/>
                </a:lnTo>
                <a:lnTo>
                  <a:pt x="0" y="3803800"/>
                </a:lnTo>
                <a:lnTo>
                  <a:pt x="0" y="0"/>
                </a:lnTo>
                <a:close/>
              </a:path>
            </a:pathLst>
          </a:custGeom>
          <a:blipFill>
            <a:blip r:embed="rId5"/>
            <a:stretch>
              <a:fillRect/>
            </a:stretch>
          </a:blipFill>
        </p:spPr>
      </p:sp>
      <p:sp>
        <p:nvSpPr>
          <p:cNvPr id="6" name="TextBox 6"/>
          <p:cNvSpPr txBox="1"/>
          <p:nvPr/>
        </p:nvSpPr>
        <p:spPr>
          <a:xfrm>
            <a:off x="1105515" y="73510"/>
            <a:ext cx="16230600" cy="1419861"/>
          </a:xfrm>
          <a:prstGeom prst="rect">
            <a:avLst/>
          </a:prstGeom>
        </p:spPr>
        <p:txBody>
          <a:bodyPr lIns="0" tIns="0" rIns="0" bIns="0" rtlCol="0" anchor="t">
            <a:spAutoFit/>
          </a:bodyPr>
          <a:lstStyle/>
          <a:p>
            <a:pPr algn="ctr">
              <a:lnSpc>
                <a:spcPts val="5739"/>
              </a:lnSpc>
            </a:pPr>
            <a:r>
              <a:rPr lang="en-US" sz="4099">
                <a:solidFill>
                  <a:srgbClr val="000000"/>
                </a:solidFill>
                <a:latin typeface="Canva Sans"/>
              </a:rPr>
              <a:t>Summary of multiple ANN-based collaborative filtering recommendation systems</a:t>
            </a:r>
          </a:p>
        </p:txBody>
      </p:sp>
      <p:sp>
        <p:nvSpPr>
          <p:cNvPr id="7" name="TextBox 7"/>
          <p:cNvSpPr txBox="1"/>
          <p:nvPr/>
        </p:nvSpPr>
        <p:spPr>
          <a:xfrm>
            <a:off x="1971912" y="8763427"/>
            <a:ext cx="4933892" cy="359073"/>
          </a:xfrm>
          <a:prstGeom prst="rect">
            <a:avLst/>
          </a:prstGeom>
        </p:spPr>
        <p:txBody>
          <a:bodyPr lIns="0" tIns="0" rIns="0" bIns="0" rtlCol="0" anchor="t">
            <a:spAutoFit/>
          </a:bodyPr>
          <a:lstStyle/>
          <a:p>
            <a:pPr>
              <a:lnSpc>
                <a:spcPts val="2800"/>
              </a:lnSpc>
            </a:pPr>
            <a:r>
              <a:rPr lang="en-US" sz="2000" dirty="0">
                <a:solidFill>
                  <a:srgbClr val="000000"/>
                </a:solidFill>
                <a:latin typeface="Canva Sans"/>
              </a:rPr>
              <a:t>Validation </a:t>
            </a:r>
            <a:r>
              <a:rPr lang="en-US" sz="2000" dirty="0" smtClean="0">
                <a:solidFill>
                  <a:srgbClr val="000000"/>
                </a:solidFill>
                <a:latin typeface="Canva Sans"/>
              </a:rPr>
              <a:t>RMSE </a:t>
            </a:r>
            <a:r>
              <a:rPr lang="en-US" sz="2000" dirty="0">
                <a:solidFill>
                  <a:srgbClr val="000000"/>
                </a:solidFill>
                <a:latin typeface="Canva Sans"/>
              </a:rPr>
              <a:t>- 0.1063</a:t>
            </a:r>
          </a:p>
        </p:txBody>
      </p:sp>
      <p:sp>
        <p:nvSpPr>
          <p:cNvPr id="8" name="TextBox 8"/>
          <p:cNvSpPr txBox="1"/>
          <p:nvPr/>
        </p:nvSpPr>
        <p:spPr>
          <a:xfrm>
            <a:off x="10575271" y="9572681"/>
            <a:ext cx="4933892" cy="359073"/>
          </a:xfrm>
          <a:prstGeom prst="rect">
            <a:avLst/>
          </a:prstGeom>
        </p:spPr>
        <p:txBody>
          <a:bodyPr lIns="0" tIns="0" rIns="0" bIns="0" rtlCol="0" anchor="t">
            <a:spAutoFit/>
          </a:bodyPr>
          <a:lstStyle/>
          <a:p>
            <a:pPr>
              <a:lnSpc>
                <a:spcPts val="2800"/>
              </a:lnSpc>
            </a:pPr>
            <a:r>
              <a:rPr lang="en-US" sz="2000" dirty="0">
                <a:solidFill>
                  <a:srgbClr val="000000"/>
                </a:solidFill>
                <a:latin typeface="Canva Sans"/>
              </a:rPr>
              <a:t>Validation </a:t>
            </a:r>
            <a:r>
              <a:rPr lang="en-US" sz="2000" dirty="0" smtClean="0">
                <a:solidFill>
                  <a:srgbClr val="000000"/>
                </a:solidFill>
                <a:latin typeface="Canva Sans"/>
              </a:rPr>
              <a:t>RMSE</a:t>
            </a:r>
            <a:r>
              <a:rPr lang="en-US" sz="2000" dirty="0" smtClean="0">
                <a:solidFill>
                  <a:srgbClr val="000000"/>
                </a:solidFill>
                <a:latin typeface="Canva Sans"/>
              </a:rPr>
              <a:t> </a:t>
            </a:r>
            <a:r>
              <a:rPr lang="en-US" sz="2000" dirty="0">
                <a:solidFill>
                  <a:srgbClr val="000000"/>
                </a:solidFill>
                <a:latin typeface="Canva Sans"/>
              </a:rPr>
              <a:t>- 0.1150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4935" y="2327755"/>
            <a:ext cx="8456366" cy="6073633"/>
          </a:xfrm>
          <a:custGeom>
            <a:avLst/>
            <a:gdLst/>
            <a:ahLst/>
            <a:cxnLst/>
            <a:rect l="l" t="t" r="r" b="b"/>
            <a:pathLst>
              <a:path w="8456366" h="6073633">
                <a:moveTo>
                  <a:pt x="0" y="0"/>
                </a:moveTo>
                <a:lnTo>
                  <a:pt x="8456366" y="0"/>
                </a:lnTo>
                <a:lnTo>
                  <a:pt x="8456366" y="6073633"/>
                </a:lnTo>
                <a:lnTo>
                  <a:pt x="0" y="6073633"/>
                </a:lnTo>
                <a:lnTo>
                  <a:pt x="0" y="0"/>
                </a:lnTo>
                <a:close/>
              </a:path>
            </a:pathLst>
          </a:custGeom>
          <a:blipFill>
            <a:blip r:embed="rId2"/>
            <a:stretch>
              <a:fillRect/>
            </a:stretch>
          </a:blipFill>
        </p:spPr>
      </p:sp>
      <p:sp>
        <p:nvSpPr>
          <p:cNvPr id="3" name="TextBox 3"/>
          <p:cNvSpPr txBox="1"/>
          <p:nvPr/>
        </p:nvSpPr>
        <p:spPr>
          <a:xfrm>
            <a:off x="230445" y="100266"/>
            <a:ext cx="18057555" cy="1811007"/>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a:rPr>
              <a:t>Performance Comparison of Recommendation Algorithms Using collaborative filtering</a:t>
            </a:r>
          </a:p>
        </p:txBody>
      </p:sp>
      <p:sp>
        <p:nvSpPr>
          <p:cNvPr id="4" name="TextBox 4"/>
          <p:cNvSpPr txBox="1"/>
          <p:nvPr/>
        </p:nvSpPr>
        <p:spPr>
          <a:xfrm>
            <a:off x="9525000" y="3467100"/>
            <a:ext cx="7222853" cy="1554479"/>
          </a:xfrm>
          <a:prstGeom prst="rect">
            <a:avLst/>
          </a:prstGeom>
        </p:spPr>
        <p:txBody>
          <a:bodyPr lIns="0" tIns="0" rIns="0" bIns="0" rtlCol="0" anchor="t">
            <a:spAutoFit/>
          </a:bodyPr>
          <a:lstStyle/>
          <a:p>
            <a:pPr marL="388628" lvl="1" indent="-194314">
              <a:lnSpc>
                <a:spcPts val="2520"/>
              </a:lnSpc>
              <a:buFont typeface="Arial"/>
              <a:buChar char="•"/>
            </a:pPr>
            <a:r>
              <a:rPr lang="en-US" sz="1800" dirty="0">
                <a:solidFill>
                  <a:srgbClr val="000000"/>
                </a:solidFill>
                <a:latin typeface="Canva Sans"/>
              </a:rPr>
              <a:t>Amongst the linear regression models, all of them performed similarly to each other</a:t>
            </a:r>
          </a:p>
          <a:p>
            <a:pPr marL="388628" lvl="1" indent="-194314">
              <a:lnSpc>
                <a:spcPts val="2520"/>
              </a:lnSpc>
              <a:buFont typeface="Arial"/>
              <a:buChar char="•"/>
            </a:pPr>
            <a:r>
              <a:rPr lang="en-US" sz="1800" dirty="0">
                <a:solidFill>
                  <a:srgbClr val="000000"/>
                </a:solidFill>
                <a:latin typeface="Canva Sans"/>
              </a:rPr>
              <a:t>Overall ANN performed the best</a:t>
            </a:r>
          </a:p>
          <a:p>
            <a:pPr>
              <a:lnSpc>
                <a:spcPts val="2520"/>
              </a:lnSpc>
            </a:pPr>
            <a:endParaRPr lang="en-US" sz="1800" dirty="0">
              <a:solidFill>
                <a:srgbClr val="000000"/>
              </a:solidFill>
              <a:latin typeface="Canva Sans"/>
            </a:endParaRPr>
          </a:p>
          <a:p>
            <a:pPr>
              <a:lnSpc>
                <a:spcPts val="2520"/>
              </a:lnSpc>
            </a:pPr>
            <a:endParaRPr lang="en-US" sz="1800" dirty="0">
              <a:solidFill>
                <a:srgbClr val="000000"/>
              </a:solidFill>
              <a:latin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10742842" y="2296339"/>
            <a:ext cx="7440622" cy="744062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2323224" y="117674"/>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CONCLUSION</a:t>
            </a:r>
          </a:p>
        </p:txBody>
      </p:sp>
      <p:sp>
        <p:nvSpPr>
          <p:cNvPr id="6" name="TextBox 6"/>
          <p:cNvSpPr txBox="1"/>
          <p:nvPr/>
        </p:nvSpPr>
        <p:spPr>
          <a:xfrm>
            <a:off x="1028700" y="1885412"/>
            <a:ext cx="9035612" cy="8248037"/>
          </a:xfrm>
          <a:prstGeom prst="rect">
            <a:avLst/>
          </a:prstGeom>
        </p:spPr>
        <p:txBody>
          <a:bodyPr lIns="0" tIns="0" rIns="0" bIns="0" rtlCol="0" anchor="t">
            <a:spAutoFit/>
          </a:bodyPr>
          <a:lstStyle/>
          <a:p>
            <a:pPr marL="365625" lvl="1" indent="-182813">
              <a:lnSpc>
                <a:spcPts val="2337"/>
              </a:lnSpc>
              <a:buFont typeface="Arial"/>
              <a:buChar char="•"/>
            </a:pPr>
            <a:r>
              <a:rPr lang="en-US" sz="1693" spc="165">
                <a:solidFill>
                  <a:srgbClr val="F5FFF5"/>
                </a:solidFill>
                <a:latin typeface="Livvic Thin"/>
              </a:rPr>
              <a:t>Recommendation engines enhance the user experience by providing personalized suggestions tailored to individual preferences and interests</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The project focuses on building a recommendation engine for a Coursera lab using course and rating data</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Challenges addressed include course discovery and information overload, which can be overcome with well-designed recommendation engines</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The hypothesis is that implementing various recommendation techniques can significantly improve course discovery and enhance user satisfaction</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EDA reveals popular IT-related keywords in course titles, indicating a focus on demanding IT skills</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Enrollment analysis shows varying levels of course engagement among users, with some exploring multiple courses and others focusing on a single course</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Content-based recommender uses user-profiles and course genres to provide personalized recommendations aligned with user interests</a:t>
            </a:r>
          </a:p>
          <a:p>
            <a:pPr>
              <a:lnSpc>
                <a:spcPts val="2337"/>
              </a:lnSpc>
            </a:pPr>
            <a:endParaRPr lang="en-US" sz="1693" spc="165">
              <a:solidFill>
                <a:srgbClr val="F5FFF5"/>
              </a:solidFill>
              <a:latin typeface="Livvic Thin"/>
            </a:endParaRPr>
          </a:p>
          <a:p>
            <a:pPr marL="365625" lvl="1" indent="-182813">
              <a:lnSpc>
                <a:spcPts val="2337"/>
              </a:lnSpc>
              <a:buFont typeface="Arial"/>
              <a:buChar char="•"/>
            </a:pPr>
            <a:r>
              <a:rPr lang="en-US" sz="1693" spc="165">
                <a:solidFill>
                  <a:srgbClr val="F5FFF5"/>
                </a:solidFill>
                <a:latin typeface="Livvic Thin"/>
              </a:rPr>
              <a:t>Collaborative filtering with KNN algorithm involves data preparation, model training, prediction, and evaluation using RMSE</a:t>
            </a:r>
          </a:p>
          <a:p>
            <a:pPr>
              <a:lnSpc>
                <a:spcPts val="2337"/>
              </a:lnSpc>
            </a:pPr>
            <a:endParaRPr lang="en-US" sz="1693" spc="165">
              <a:solidFill>
                <a:srgbClr val="F5FFF5"/>
              </a:solidFill>
              <a:latin typeface="Livvic Thin"/>
            </a:endParaRPr>
          </a:p>
          <a:p>
            <a:pPr marL="365625" lvl="1" indent="-182813" algn="l">
              <a:lnSpc>
                <a:spcPts val="2337"/>
              </a:lnSpc>
              <a:buFont typeface="Arial"/>
              <a:buChar char="•"/>
            </a:pPr>
            <a:r>
              <a:rPr lang="en-US" sz="1693" spc="165">
                <a:solidFill>
                  <a:srgbClr val="F5FFF5"/>
                </a:solidFill>
                <a:latin typeface="Livvic Thin"/>
              </a:rPr>
              <a:t>The analysis and results highlight the effectiveness of different recommendation techniques in enhancing user satisfaction.</a:t>
            </a:r>
          </a:p>
          <a:p>
            <a:pPr algn="l">
              <a:lnSpc>
                <a:spcPts val="2337"/>
              </a:lnSpc>
            </a:pPr>
            <a:endParaRPr lang="en-US" sz="1693" spc="165">
              <a:solidFill>
                <a:srgbClr val="F5FFF5"/>
              </a:solidFill>
              <a:latin typeface="Livvic Thin"/>
            </a:endParaRPr>
          </a:p>
        </p:txBody>
      </p:sp>
      <p:grpSp>
        <p:nvGrpSpPr>
          <p:cNvPr id="7" name="Group 7"/>
          <p:cNvGrpSpPr/>
          <p:nvPr/>
        </p:nvGrpSpPr>
        <p:grpSpPr>
          <a:xfrm>
            <a:off x="11752135" y="5363094"/>
            <a:ext cx="5422036" cy="922409"/>
            <a:chOff x="0" y="0"/>
            <a:chExt cx="7229381" cy="1229879"/>
          </a:xfrm>
        </p:grpSpPr>
        <p:grpSp>
          <p:nvGrpSpPr>
            <p:cNvPr id="8" name="Group 8"/>
            <p:cNvGrpSpPr>
              <a:grpSpLocks noChangeAspect="1"/>
            </p:cNvGrpSpPr>
            <p:nvPr/>
          </p:nvGrpSpPr>
          <p:grpSpPr>
            <a:xfrm>
              <a:off x="0" y="0"/>
              <a:ext cx="7229381" cy="1229879"/>
              <a:chOff x="0" y="0"/>
              <a:chExt cx="13271500" cy="2257778"/>
            </a:xfrm>
          </p:grpSpPr>
          <p:sp>
            <p:nvSpPr>
              <p:cNvPr id="9" name="Freeform 9"/>
              <p:cNvSpPr/>
              <p:nvPr/>
            </p:nvSpPr>
            <p:spPr>
              <a:xfrm>
                <a:off x="16351" y="0"/>
                <a:ext cx="10571728" cy="2257821"/>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sp>
          <p:sp>
            <p:nvSpPr>
              <p:cNvPr id="10" name="Freeform 10"/>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4" name="TextBox 4"/>
          <p:cNvSpPr txBox="1"/>
          <p:nvPr/>
        </p:nvSpPr>
        <p:spPr>
          <a:xfrm>
            <a:off x="1497720" y="1768772"/>
            <a:ext cx="6065708" cy="7202572"/>
          </a:xfrm>
          <a:prstGeom prst="rect">
            <a:avLst/>
          </a:prstGeom>
        </p:spPr>
        <p:txBody>
          <a:bodyPr lIns="0" tIns="0" rIns="0" bIns="0" rtlCol="0" anchor="t">
            <a:spAutoFit/>
          </a:bodyPr>
          <a:lstStyle/>
          <a:p>
            <a:pPr marL="592515" lvl="1" indent="-296258">
              <a:lnSpc>
                <a:spcPts val="3842"/>
              </a:lnSpc>
              <a:buFont typeface="Arial"/>
              <a:buChar char="•"/>
            </a:pPr>
            <a:r>
              <a:rPr lang="en-US" sz="2744">
                <a:solidFill>
                  <a:srgbClr val="000000"/>
                </a:solidFill>
                <a:latin typeface="DM Sans Italics"/>
              </a:rPr>
              <a:t>Utilized Coursera labs and instructions: The project utilized Coursera labs and instructions as a primary resource for understanding and implementing recommendation engine techniques.</a:t>
            </a:r>
          </a:p>
          <a:p>
            <a:pPr marL="592515" lvl="1" indent="-296258">
              <a:lnSpc>
                <a:spcPts val="3842"/>
              </a:lnSpc>
              <a:spcBef>
                <a:spcPct val="0"/>
              </a:spcBef>
              <a:buFont typeface="Arial"/>
              <a:buChar char="•"/>
            </a:pPr>
            <a:r>
              <a:rPr lang="en-US" sz="2744">
                <a:solidFill>
                  <a:srgbClr val="000000"/>
                </a:solidFill>
                <a:latin typeface="DM Sans Italics"/>
              </a:rPr>
              <a:t>Leveraged sample code from Stack Overflow: Stack Overflow served as a valuable resource for finding sample code and solutions to specific programming challenges encountered during the project. </a:t>
            </a:r>
          </a:p>
          <a:p>
            <a:pPr marL="0" lvl="0" indent="0">
              <a:lnSpc>
                <a:spcPts val="3842"/>
              </a:lnSpc>
              <a:spcBef>
                <a:spcPct val="0"/>
              </a:spcBef>
            </a:pPr>
            <a:endParaRPr lang="en-US" sz="2744">
              <a:solidFill>
                <a:srgbClr val="000000"/>
              </a:solidFill>
              <a:latin typeface="DM Sans Italics"/>
            </a:endParaRPr>
          </a:p>
        </p:txBody>
      </p:sp>
      <p:sp>
        <p:nvSpPr>
          <p:cNvPr id="5" name="TextBox 5"/>
          <p:cNvSpPr txBox="1"/>
          <p:nvPr/>
        </p:nvSpPr>
        <p:spPr>
          <a:xfrm>
            <a:off x="1497720" y="43839"/>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APPENDIX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a:off x="1928586" y="3299158"/>
            <a:ext cx="9752965" cy="1032847"/>
          </a:xfrm>
          <a:custGeom>
            <a:avLst/>
            <a:gdLst/>
            <a:ahLst/>
            <a:cxnLst/>
            <a:rect l="l" t="t" r="r" b="b"/>
            <a:pathLst>
              <a:path w="9752965" h="1032847">
                <a:moveTo>
                  <a:pt x="0" y="0"/>
                </a:moveTo>
                <a:lnTo>
                  <a:pt x="9752964" y="0"/>
                </a:lnTo>
                <a:lnTo>
                  <a:pt x="9752964" y="1032847"/>
                </a:lnTo>
                <a:lnTo>
                  <a:pt x="0" y="1032847"/>
                </a:lnTo>
                <a:lnTo>
                  <a:pt x="0" y="0"/>
                </a:lnTo>
                <a:close/>
              </a:path>
            </a:pathLst>
          </a:custGeom>
          <a:blipFill>
            <a:blip r:embed="rId4"/>
            <a:stretch>
              <a:fillRect t="-86495"/>
            </a:stretch>
          </a:blipFill>
        </p:spPr>
      </p:sp>
      <p:grpSp>
        <p:nvGrpSpPr>
          <p:cNvPr id="4" name="Group 4"/>
          <p:cNvGrpSpPr/>
          <p:nvPr/>
        </p:nvGrpSpPr>
        <p:grpSpPr>
          <a:xfrm>
            <a:off x="2142191" y="2240256"/>
            <a:ext cx="9325754" cy="1433065"/>
            <a:chOff x="0" y="0"/>
            <a:chExt cx="3573100" cy="549069"/>
          </a:xfrm>
        </p:grpSpPr>
        <p:sp>
          <p:nvSpPr>
            <p:cNvPr id="5" name="Freeform 5"/>
            <p:cNvSpPr/>
            <p:nvPr/>
          </p:nvSpPr>
          <p:spPr>
            <a:xfrm>
              <a:off x="0" y="0"/>
              <a:ext cx="3573100" cy="549069"/>
            </a:xfrm>
            <a:custGeom>
              <a:avLst/>
              <a:gdLst/>
              <a:ahLst/>
              <a:cxnLst/>
              <a:rect l="l" t="t" r="r" b="b"/>
              <a:pathLst>
                <a:path w="3573100" h="549069">
                  <a:moveTo>
                    <a:pt x="0" y="0"/>
                  </a:moveTo>
                  <a:lnTo>
                    <a:pt x="3573100" y="0"/>
                  </a:lnTo>
                  <a:lnTo>
                    <a:pt x="3573100" y="549069"/>
                  </a:lnTo>
                  <a:lnTo>
                    <a:pt x="0" y="549069"/>
                  </a:lnTo>
                  <a:close/>
                </a:path>
              </a:pathLst>
            </a:custGeom>
            <a:solidFill>
              <a:srgbClr val="EFEFEF"/>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304175" y="2421736"/>
            <a:ext cx="1105594" cy="1121913"/>
          </a:xfrm>
          <a:custGeom>
            <a:avLst/>
            <a:gdLst/>
            <a:ahLst/>
            <a:cxnLst/>
            <a:rect l="l" t="t" r="r" b="b"/>
            <a:pathLst>
              <a:path w="1105594" h="1121913">
                <a:moveTo>
                  <a:pt x="0" y="0"/>
                </a:moveTo>
                <a:lnTo>
                  <a:pt x="1105594" y="0"/>
                </a:lnTo>
                <a:lnTo>
                  <a:pt x="1105594" y="1121913"/>
                </a:lnTo>
                <a:lnTo>
                  <a:pt x="0" y="112191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6591462" y="9309904"/>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4"/>
            <a:stretch>
              <a:fillRect t="-86495"/>
            </a:stretch>
          </a:blipFill>
        </p:spPr>
      </p:sp>
      <p:grpSp>
        <p:nvGrpSpPr>
          <p:cNvPr id="9" name="Group 9"/>
          <p:cNvGrpSpPr/>
          <p:nvPr/>
        </p:nvGrpSpPr>
        <p:grpSpPr>
          <a:xfrm>
            <a:off x="6084328" y="7736569"/>
            <a:ext cx="9610044" cy="1864718"/>
            <a:chOff x="0" y="0"/>
            <a:chExt cx="3682024" cy="714454"/>
          </a:xfrm>
        </p:grpSpPr>
        <p:sp>
          <p:nvSpPr>
            <p:cNvPr id="10" name="Freeform 10"/>
            <p:cNvSpPr/>
            <p:nvPr/>
          </p:nvSpPr>
          <p:spPr>
            <a:xfrm>
              <a:off x="0" y="0"/>
              <a:ext cx="3682024" cy="714454"/>
            </a:xfrm>
            <a:custGeom>
              <a:avLst/>
              <a:gdLst/>
              <a:ahLst/>
              <a:cxnLst/>
              <a:rect l="l" t="t" r="r" b="b"/>
              <a:pathLst>
                <a:path w="3682024" h="714454">
                  <a:moveTo>
                    <a:pt x="0" y="0"/>
                  </a:moveTo>
                  <a:lnTo>
                    <a:pt x="3682024" y="0"/>
                  </a:lnTo>
                  <a:lnTo>
                    <a:pt x="3682024" y="714454"/>
                  </a:lnTo>
                  <a:lnTo>
                    <a:pt x="0" y="714454"/>
                  </a:lnTo>
                  <a:close/>
                </a:path>
              </a:pathLst>
            </a:custGeom>
            <a:solidFill>
              <a:srgbClr val="EFEFEF"/>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6315534" y="7978761"/>
            <a:ext cx="1159455" cy="1178744"/>
          </a:xfrm>
          <a:custGeom>
            <a:avLst/>
            <a:gdLst/>
            <a:ahLst/>
            <a:cxnLst/>
            <a:rect l="l" t="t" r="r" b="b"/>
            <a:pathLst>
              <a:path w="1159455" h="1178744">
                <a:moveTo>
                  <a:pt x="0" y="0"/>
                </a:moveTo>
                <a:lnTo>
                  <a:pt x="1159455" y="0"/>
                </a:lnTo>
                <a:lnTo>
                  <a:pt x="1159455" y="1178743"/>
                </a:lnTo>
                <a:lnTo>
                  <a:pt x="0" y="11787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4" name="Group 14"/>
          <p:cNvGrpSpPr/>
          <p:nvPr/>
        </p:nvGrpSpPr>
        <p:grpSpPr>
          <a:xfrm>
            <a:off x="3050275" y="4006696"/>
            <a:ext cx="9399458" cy="1538357"/>
            <a:chOff x="0" y="0"/>
            <a:chExt cx="3601339" cy="589411"/>
          </a:xfrm>
        </p:grpSpPr>
        <p:sp>
          <p:nvSpPr>
            <p:cNvPr id="15" name="Freeform 15"/>
            <p:cNvSpPr/>
            <p:nvPr/>
          </p:nvSpPr>
          <p:spPr>
            <a:xfrm>
              <a:off x="0" y="0"/>
              <a:ext cx="3601339" cy="589411"/>
            </a:xfrm>
            <a:custGeom>
              <a:avLst/>
              <a:gdLst/>
              <a:ahLst/>
              <a:cxnLst/>
              <a:rect l="l" t="t" r="r" b="b"/>
              <a:pathLst>
                <a:path w="3601339" h="589411">
                  <a:moveTo>
                    <a:pt x="0" y="0"/>
                  </a:moveTo>
                  <a:lnTo>
                    <a:pt x="3601339" y="0"/>
                  </a:lnTo>
                  <a:lnTo>
                    <a:pt x="3601339" y="589411"/>
                  </a:lnTo>
                  <a:lnTo>
                    <a:pt x="0" y="589411"/>
                  </a:lnTo>
                  <a:close/>
                </a:path>
              </a:pathLst>
            </a:custGeom>
            <a:solidFill>
              <a:srgbClr val="EFEFEF"/>
            </a:solidFill>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4331728" y="5751482"/>
            <a:ext cx="9399458" cy="1538357"/>
            <a:chOff x="0" y="0"/>
            <a:chExt cx="3601339" cy="589411"/>
          </a:xfrm>
        </p:grpSpPr>
        <p:sp>
          <p:nvSpPr>
            <p:cNvPr id="18" name="Freeform 18"/>
            <p:cNvSpPr/>
            <p:nvPr/>
          </p:nvSpPr>
          <p:spPr>
            <a:xfrm>
              <a:off x="0" y="0"/>
              <a:ext cx="3601339" cy="589411"/>
            </a:xfrm>
            <a:custGeom>
              <a:avLst/>
              <a:gdLst/>
              <a:ahLst/>
              <a:cxnLst/>
              <a:rect l="l" t="t" r="r" b="b"/>
              <a:pathLst>
                <a:path w="3601339" h="589411">
                  <a:moveTo>
                    <a:pt x="0" y="0"/>
                  </a:moveTo>
                  <a:lnTo>
                    <a:pt x="3601339" y="0"/>
                  </a:lnTo>
                  <a:lnTo>
                    <a:pt x="3601339" y="589411"/>
                  </a:lnTo>
                  <a:lnTo>
                    <a:pt x="0" y="589411"/>
                  </a:lnTo>
                  <a:close/>
                </a:path>
              </a:pathLst>
            </a:custGeom>
            <a:solidFill>
              <a:srgbClr val="EFEFEF"/>
            </a:solidFill>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3623521" y="5545053"/>
            <a:ext cx="9752965" cy="516424"/>
          </a:xfrm>
          <a:custGeom>
            <a:avLst/>
            <a:gdLst/>
            <a:ahLst/>
            <a:cxnLst/>
            <a:rect l="l" t="t" r="r" b="b"/>
            <a:pathLst>
              <a:path w="9752965" h="516424">
                <a:moveTo>
                  <a:pt x="0" y="0"/>
                </a:moveTo>
                <a:lnTo>
                  <a:pt x="9752965" y="0"/>
                </a:lnTo>
                <a:lnTo>
                  <a:pt x="9752965" y="516424"/>
                </a:lnTo>
                <a:lnTo>
                  <a:pt x="0" y="516424"/>
                </a:lnTo>
                <a:lnTo>
                  <a:pt x="0" y="0"/>
                </a:lnTo>
                <a:close/>
              </a:path>
            </a:pathLst>
          </a:custGeom>
          <a:blipFill>
            <a:blip r:embed="rId4"/>
            <a:stretch>
              <a:fillRect t="-272990"/>
            </a:stretch>
          </a:blipFill>
        </p:spPr>
      </p:sp>
      <p:sp>
        <p:nvSpPr>
          <p:cNvPr id="21" name="Freeform 21"/>
          <p:cNvSpPr/>
          <p:nvPr/>
        </p:nvSpPr>
        <p:spPr>
          <a:xfrm>
            <a:off x="3110458" y="4173521"/>
            <a:ext cx="1119057" cy="1135575"/>
          </a:xfrm>
          <a:custGeom>
            <a:avLst/>
            <a:gdLst/>
            <a:ahLst/>
            <a:cxnLst/>
            <a:rect l="l" t="t" r="r" b="b"/>
            <a:pathLst>
              <a:path w="1119057" h="1135575">
                <a:moveTo>
                  <a:pt x="0" y="0"/>
                </a:moveTo>
                <a:lnTo>
                  <a:pt x="1119057" y="0"/>
                </a:lnTo>
                <a:lnTo>
                  <a:pt x="1119057" y="1135575"/>
                </a:lnTo>
                <a:lnTo>
                  <a:pt x="0" y="113557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2" name="Freeform 22"/>
          <p:cNvSpPr/>
          <p:nvPr/>
        </p:nvSpPr>
        <p:spPr>
          <a:xfrm>
            <a:off x="4545841" y="5950949"/>
            <a:ext cx="1193681" cy="1139423"/>
          </a:xfrm>
          <a:custGeom>
            <a:avLst/>
            <a:gdLst/>
            <a:ahLst/>
            <a:cxnLst/>
            <a:rect l="l" t="t" r="r" b="b"/>
            <a:pathLst>
              <a:path w="1193681" h="1139423">
                <a:moveTo>
                  <a:pt x="0" y="0"/>
                </a:moveTo>
                <a:lnTo>
                  <a:pt x="1193682" y="0"/>
                </a:lnTo>
                <a:lnTo>
                  <a:pt x="1193682" y="1139423"/>
                </a:lnTo>
                <a:lnTo>
                  <a:pt x="0" y="113942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3" name="TextBox 23"/>
          <p:cNvSpPr txBox="1"/>
          <p:nvPr/>
        </p:nvSpPr>
        <p:spPr>
          <a:xfrm>
            <a:off x="2142191" y="936230"/>
            <a:ext cx="7416941" cy="1149880"/>
          </a:xfrm>
          <a:prstGeom prst="rect">
            <a:avLst/>
          </a:prstGeom>
        </p:spPr>
        <p:txBody>
          <a:bodyPr lIns="0" tIns="0" rIns="0" bIns="0" rtlCol="0" anchor="t">
            <a:spAutoFit/>
          </a:bodyPr>
          <a:lstStyle/>
          <a:p>
            <a:pPr>
              <a:lnSpc>
                <a:spcPts val="9359"/>
              </a:lnSpc>
            </a:pPr>
            <a:r>
              <a:rPr lang="en-US" sz="6782" spc="664">
                <a:solidFill>
                  <a:srgbClr val="231F20"/>
                </a:solidFill>
                <a:latin typeface="Oswald Bold"/>
              </a:rPr>
              <a:t>INTRODUCTION</a:t>
            </a:r>
          </a:p>
        </p:txBody>
      </p:sp>
      <p:sp>
        <p:nvSpPr>
          <p:cNvPr id="24" name="TextBox 24"/>
          <p:cNvSpPr txBox="1"/>
          <p:nvPr/>
        </p:nvSpPr>
        <p:spPr>
          <a:xfrm>
            <a:off x="3908899" y="2402686"/>
            <a:ext cx="7132181" cy="1270635"/>
          </a:xfrm>
          <a:prstGeom prst="rect">
            <a:avLst/>
          </a:prstGeom>
        </p:spPr>
        <p:txBody>
          <a:bodyPr lIns="0" tIns="0" rIns="0" bIns="0" rtlCol="0" anchor="t">
            <a:spAutoFit/>
          </a:bodyPr>
          <a:lstStyle/>
          <a:p>
            <a:pPr>
              <a:lnSpc>
                <a:spcPts val="2070"/>
              </a:lnSpc>
            </a:pPr>
            <a:r>
              <a:rPr lang="en-US" sz="1500" spc="147">
                <a:solidFill>
                  <a:srgbClr val="231F20"/>
                </a:solidFill>
                <a:latin typeface="Livvic"/>
              </a:rPr>
              <a:t>Importance of Recommendation Engines:</a:t>
            </a:r>
          </a:p>
          <a:p>
            <a:pPr marL="323850" lvl="1" indent="-161925">
              <a:lnSpc>
                <a:spcPts val="2070"/>
              </a:lnSpc>
              <a:buFont typeface="Arial"/>
              <a:buChar char="•"/>
            </a:pPr>
            <a:r>
              <a:rPr lang="en-US" sz="1500" spc="147">
                <a:solidFill>
                  <a:srgbClr val="231F20"/>
                </a:solidFill>
                <a:latin typeface="Livvic"/>
              </a:rPr>
              <a:t>Overcoming information overload for users.</a:t>
            </a:r>
          </a:p>
          <a:p>
            <a:pPr marL="323850" lvl="1" indent="-161925">
              <a:lnSpc>
                <a:spcPts val="2070"/>
              </a:lnSpc>
              <a:buFont typeface="Arial"/>
              <a:buChar char="•"/>
            </a:pPr>
            <a:r>
              <a:rPr lang="en-US" sz="1500" spc="147">
                <a:solidFill>
                  <a:srgbClr val="231F20"/>
                </a:solidFill>
                <a:latin typeface="Livvic"/>
              </a:rPr>
              <a:t>Increasing user engagement and satisfaction.</a:t>
            </a:r>
          </a:p>
          <a:p>
            <a:pPr marL="323850" lvl="1" indent="-161925">
              <a:lnSpc>
                <a:spcPts val="2070"/>
              </a:lnSpc>
              <a:buFont typeface="Arial"/>
              <a:buChar char="•"/>
            </a:pPr>
            <a:r>
              <a:rPr lang="en-US" sz="1500" spc="147">
                <a:solidFill>
                  <a:srgbClr val="231F20"/>
                </a:solidFill>
                <a:latin typeface="Livvic"/>
              </a:rPr>
              <a:t>Enabling personalized learning experiences.</a:t>
            </a:r>
          </a:p>
          <a:p>
            <a:pPr marL="0" lvl="0" indent="0" algn="l">
              <a:lnSpc>
                <a:spcPts val="2070"/>
              </a:lnSpc>
              <a:spcBef>
                <a:spcPct val="0"/>
              </a:spcBef>
            </a:pPr>
            <a:endParaRPr lang="en-US" sz="1500" spc="147">
              <a:solidFill>
                <a:srgbClr val="231F20"/>
              </a:solidFill>
              <a:latin typeface="Livvic"/>
            </a:endParaRPr>
          </a:p>
        </p:txBody>
      </p:sp>
      <p:sp>
        <p:nvSpPr>
          <p:cNvPr id="25" name="TextBox 25"/>
          <p:cNvSpPr txBox="1"/>
          <p:nvPr/>
        </p:nvSpPr>
        <p:spPr>
          <a:xfrm>
            <a:off x="7891019" y="7912164"/>
            <a:ext cx="7719918" cy="1794272"/>
          </a:xfrm>
          <a:prstGeom prst="rect">
            <a:avLst/>
          </a:prstGeom>
        </p:spPr>
        <p:txBody>
          <a:bodyPr lIns="0" tIns="0" rIns="0" bIns="0" rtlCol="0" anchor="t">
            <a:spAutoFit/>
          </a:bodyPr>
          <a:lstStyle/>
          <a:p>
            <a:pPr>
              <a:lnSpc>
                <a:spcPts val="2084"/>
              </a:lnSpc>
            </a:pPr>
            <a:r>
              <a:rPr lang="en-US" sz="1510" spc="148">
                <a:solidFill>
                  <a:srgbClr val="231F20"/>
                </a:solidFill>
                <a:latin typeface="DM Sans"/>
              </a:rPr>
              <a:t>Objective:</a:t>
            </a:r>
          </a:p>
          <a:p>
            <a:pPr marL="326101" lvl="1" indent="-163050">
              <a:lnSpc>
                <a:spcPts val="2084"/>
              </a:lnSpc>
              <a:buFont typeface="Arial"/>
              <a:buChar char="•"/>
            </a:pPr>
            <a:r>
              <a:rPr lang="en-US" sz="1510" spc="148">
                <a:solidFill>
                  <a:srgbClr val="231F20"/>
                </a:solidFill>
                <a:latin typeface="DM Sans"/>
              </a:rPr>
              <a:t>Provide an overview of recommendation engines and their applications</a:t>
            </a:r>
          </a:p>
          <a:p>
            <a:pPr marL="326101" lvl="1" indent="-163050">
              <a:lnSpc>
                <a:spcPts val="2084"/>
              </a:lnSpc>
              <a:buFont typeface="Arial"/>
              <a:buChar char="•"/>
            </a:pPr>
            <a:r>
              <a:rPr lang="en-US" sz="1510" spc="148">
                <a:solidFill>
                  <a:srgbClr val="231F20"/>
                </a:solidFill>
                <a:latin typeface="DM Sans"/>
              </a:rPr>
              <a:t>Showcase analysis and results of different recommendation techniques</a:t>
            </a:r>
          </a:p>
          <a:p>
            <a:pPr marL="326101" lvl="1" indent="-163050" algn="l">
              <a:lnSpc>
                <a:spcPts val="2084"/>
              </a:lnSpc>
              <a:spcBef>
                <a:spcPct val="0"/>
              </a:spcBef>
              <a:buFont typeface="Arial"/>
              <a:buChar char="•"/>
            </a:pPr>
            <a:r>
              <a:rPr lang="en-US" sz="1510" spc="148">
                <a:solidFill>
                  <a:srgbClr val="231F20"/>
                </a:solidFill>
                <a:latin typeface="DM Sans"/>
              </a:rPr>
              <a:t>Highlight the effectiveness of personalized course recommendations</a:t>
            </a:r>
          </a:p>
          <a:p>
            <a:pPr marL="0" lvl="0" indent="0" algn="l">
              <a:lnSpc>
                <a:spcPts val="2084"/>
              </a:lnSpc>
              <a:spcBef>
                <a:spcPct val="0"/>
              </a:spcBef>
            </a:pPr>
            <a:endParaRPr lang="en-US" sz="1510" spc="148">
              <a:solidFill>
                <a:srgbClr val="231F20"/>
              </a:solidFill>
              <a:latin typeface="DM Sans"/>
            </a:endParaRPr>
          </a:p>
        </p:txBody>
      </p:sp>
      <p:sp>
        <p:nvSpPr>
          <p:cNvPr id="26" name="TextBox 26"/>
          <p:cNvSpPr txBox="1"/>
          <p:nvPr/>
        </p:nvSpPr>
        <p:spPr>
          <a:xfrm>
            <a:off x="6084328" y="5849853"/>
            <a:ext cx="7372325" cy="1326630"/>
          </a:xfrm>
          <a:prstGeom prst="rect">
            <a:avLst/>
          </a:prstGeom>
        </p:spPr>
        <p:txBody>
          <a:bodyPr lIns="0" tIns="0" rIns="0" bIns="0" rtlCol="0" anchor="t">
            <a:spAutoFit/>
          </a:bodyPr>
          <a:lstStyle/>
          <a:p>
            <a:pPr>
              <a:lnSpc>
                <a:spcPts val="2139"/>
              </a:lnSpc>
            </a:pPr>
            <a:r>
              <a:rPr lang="en-US" sz="1550" spc="151">
                <a:solidFill>
                  <a:srgbClr val="231F20"/>
                </a:solidFill>
                <a:latin typeface="Livvic"/>
              </a:rPr>
              <a:t>Hypothesis:</a:t>
            </a:r>
          </a:p>
          <a:p>
            <a:pPr marL="334754" lvl="1" indent="-167377">
              <a:lnSpc>
                <a:spcPts val="2139"/>
              </a:lnSpc>
              <a:buFont typeface="Arial"/>
              <a:buChar char="•"/>
            </a:pPr>
            <a:r>
              <a:rPr lang="en-US" sz="1550" spc="151">
                <a:solidFill>
                  <a:srgbClr val="231F20"/>
                </a:solidFill>
                <a:latin typeface="Livvic"/>
              </a:rPr>
              <a:t>By implementing recommendation techniques, we can improve course discovery and user satisfaction.</a:t>
            </a:r>
          </a:p>
          <a:p>
            <a:pPr marL="334754" lvl="1" indent="-167377" algn="l">
              <a:lnSpc>
                <a:spcPts val="2139"/>
              </a:lnSpc>
              <a:buFont typeface="Arial"/>
              <a:buChar char="•"/>
            </a:pPr>
            <a:r>
              <a:rPr lang="en-US" sz="1550" spc="151">
                <a:solidFill>
                  <a:srgbClr val="231F20"/>
                </a:solidFill>
                <a:latin typeface="Livvic"/>
              </a:rPr>
              <a:t>Techniques like content-based, similarity-based, clustering-based, and collaborative filtering approaches will be used.</a:t>
            </a:r>
          </a:p>
        </p:txBody>
      </p:sp>
      <p:sp>
        <p:nvSpPr>
          <p:cNvPr id="27" name="TextBox 27"/>
          <p:cNvSpPr txBox="1"/>
          <p:nvPr/>
        </p:nvSpPr>
        <p:spPr>
          <a:xfrm>
            <a:off x="4723054" y="4197056"/>
            <a:ext cx="7372325" cy="1059930"/>
          </a:xfrm>
          <a:prstGeom prst="rect">
            <a:avLst/>
          </a:prstGeom>
        </p:spPr>
        <p:txBody>
          <a:bodyPr lIns="0" tIns="0" rIns="0" bIns="0" rtlCol="0" anchor="t">
            <a:spAutoFit/>
          </a:bodyPr>
          <a:lstStyle/>
          <a:p>
            <a:pPr>
              <a:lnSpc>
                <a:spcPts val="2139"/>
              </a:lnSpc>
            </a:pPr>
            <a:r>
              <a:rPr lang="en-US" sz="1550" spc="151">
                <a:solidFill>
                  <a:srgbClr val="231F20"/>
                </a:solidFill>
                <a:latin typeface="Livvic"/>
              </a:rPr>
              <a:t>Project Background and Context:</a:t>
            </a:r>
          </a:p>
          <a:p>
            <a:pPr marL="334754" lvl="1" indent="-167377">
              <a:lnSpc>
                <a:spcPts val="2139"/>
              </a:lnSpc>
              <a:buFont typeface="Arial"/>
              <a:buChar char="•"/>
            </a:pPr>
            <a:r>
              <a:rPr lang="en-US" sz="1550" spc="151">
                <a:solidFill>
                  <a:srgbClr val="231F20"/>
                </a:solidFill>
                <a:latin typeface="Livvic"/>
              </a:rPr>
              <a:t>The project focuses on analyzing two key datasets: course ratings</a:t>
            </a:r>
          </a:p>
          <a:p>
            <a:pPr marL="334754" lvl="1" indent="-167377">
              <a:lnSpc>
                <a:spcPts val="2139"/>
              </a:lnSpc>
              <a:buFont typeface="Arial"/>
              <a:buChar char="•"/>
            </a:pPr>
            <a:r>
              <a:rPr lang="en-US" sz="1550" spc="151">
                <a:solidFill>
                  <a:srgbClr val="231F20"/>
                </a:solidFill>
                <a:latin typeface="Livvic"/>
              </a:rPr>
              <a:t>Course Data: Contains course IDs, titles, and genre features </a:t>
            </a:r>
          </a:p>
          <a:p>
            <a:pPr marL="334754" lvl="1" indent="-167377" algn="l">
              <a:lnSpc>
                <a:spcPts val="2139"/>
              </a:lnSpc>
              <a:buFont typeface="Arial"/>
              <a:buChar char="•"/>
            </a:pPr>
            <a:r>
              <a:rPr lang="en-US" sz="1550" spc="151">
                <a:solidFill>
                  <a:srgbClr val="231F20"/>
                </a:solidFill>
                <a:latin typeface="Livvic"/>
              </a:rPr>
              <a:t>Ratings Data: User-course ID pairs and corresponding ratings</a:t>
            </a:r>
          </a:p>
        </p:txBody>
      </p:sp>
      <p:sp>
        <p:nvSpPr>
          <p:cNvPr id="28" name="Freeform 28"/>
          <p:cNvSpPr/>
          <p:nvPr/>
        </p:nvSpPr>
        <p:spPr>
          <a:xfrm>
            <a:off x="4723054" y="7319411"/>
            <a:ext cx="9752965" cy="516424"/>
          </a:xfrm>
          <a:custGeom>
            <a:avLst/>
            <a:gdLst/>
            <a:ahLst/>
            <a:cxnLst/>
            <a:rect l="l" t="t" r="r" b="b"/>
            <a:pathLst>
              <a:path w="9752965" h="516424">
                <a:moveTo>
                  <a:pt x="0" y="0"/>
                </a:moveTo>
                <a:lnTo>
                  <a:pt x="9752965" y="0"/>
                </a:lnTo>
                <a:lnTo>
                  <a:pt x="9752965" y="516423"/>
                </a:lnTo>
                <a:lnTo>
                  <a:pt x="0" y="516423"/>
                </a:lnTo>
                <a:lnTo>
                  <a:pt x="0" y="0"/>
                </a:lnTo>
                <a:close/>
              </a:path>
            </a:pathLst>
          </a:custGeom>
          <a:blipFill>
            <a:blip r:embed="rId4"/>
            <a:stretch>
              <a:fillRect t="-272990"/>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742870" y="2147095"/>
            <a:ext cx="2246022" cy="2155328"/>
          </a:xfrm>
          <a:custGeom>
            <a:avLst/>
            <a:gdLst/>
            <a:ahLst/>
            <a:cxnLst/>
            <a:rect l="l" t="t" r="r" b="b"/>
            <a:pathLst>
              <a:path w="2246022" h="2155328">
                <a:moveTo>
                  <a:pt x="0" y="0"/>
                </a:moveTo>
                <a:lnTo>
                  <a:pt x="2246022" y="0"/>
                </a:lnTo>
                <a:lnTo>
                  <a:pt x="2246022" y="2155327"/>
                </a:lnTo>
                <a:lnTo>
                  <a:pt x="0" y="2155327"/>
                </a:lnTo>
                <a:lnTo>
                  <a:pt x="0" y="0"/>
                </a:lnTo>
                <a:close/>
              </a:path>
            </a:pathLst>
          </a:custGeom>
          <a:blipFill>
            <a:blip r:embed="rId2"/>
            <a:stretch>
              <a:fillRect/>
            </a:stretch>
          </a:blipFill>
        </p:spPr>
      </p:sp>
      <p:sp>
        <p:nvSpPr>
          <p:cNvPr id="3" name="Freeform 3"/>
          <p:cNvSpPr/>
          <p:nvPr/>
        </p:nvSpPr>
        <p:spPr>
          <a:xfrm>
            <a:off x="3021519" y="1536815"/>
            <a:ext cx="2686903" cy="2279955"/>
          </a:xfrm>
          <a:custGeom>
            <a:avLst/>
            <a:gdLst/>
            <a:ahLst/>
            <a:cxnLst/>
            <a:rect l="l" t="t" r="r" b="b"/>
            <a:pathLst>
              <a:path w="2686903" h="2279955">
                <a:moveTo>
                  <a:pt x="0" y="0"/>
                </a:moveTo>
                <a:lnTo>
                  <a:pt x="2686903" y="0"/>
                </a:lnTo>
                <a:lnTo>
                  <a:pt x="2686903" y="2279955"/>
                </a:lnTo>
                <a:lnTo>
                  <a:pt x="0" y="2279955"/>
                </a:lnTo>
                <a:lnTo>
                  <a:pt x="0" y="0"/>
                </a:lnTo>
                <a:close/>
              </a:path>
            </a:pathLst>
          </a:custGeom>
          <a:blipFill>
            <a:blip r:embed="rId3"/>
            <a:stretch>
              <a:fillRect/>
            </a:stretch>
          </a:blipFill>
        </p:spPr>
      </p:sp>
      <p:sp>
        <p:nvSpPr>
          <p:cNvPr id="4" name="Freeform 4"/>
          <p:cNvSpPr/>
          <p:nvPr/>
        </p:nvSpPr>
        <p:spPr>
          <a:xfrm>
            <a:off x="1447800" y="7277099"/>
            <a:ext cx="1524000" cy="1450541"/>
          </a:xfrm>
          <a:custGeom>
            <a:avLst/>
            <a:gdLst/>
            <a:ahLst/>
            <a:cxnLst/>
            <a:rect l="l" t="t" r="r" b="b"/>
            <a:pathLst>
              <a:path w="2087768" h="2057400">
                <a:moveTo>
                  <a:pt x="0" y="0"/>
                </a:moveTo>
                <a:lnTo>
                  <a:pt x="2087768" y="0"/>
                </a:lnTo>
                <a:lnTo>
                  <a:pt x="2087768" y="2057400"/>
                </a:lnTo>
                <a:lnTo>
                  <a:pt x="0" y="2057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4478000" y="7048501"/>
            <a:ext cx="1676400" cy="1524000"/>
          </a:xfrm>
          <a:custGeom>
            <a:avLst/>
            <a:gdLst/>
            <a:ahLst/>
            <a:cxnLst/>
            <a:rect l="l" t="t" r="r" b="b"/>
            <a:pathLst>
              <a:path w="2552764" h="2871207">
                <a:moveTo>
                  <a:pt x="0" y="0"/>
                </a:moveTo>
                <a:lnTo>
                  <a:pt x="2552765" y="0"/>
                </a:lnTo>
                <a:lnTo>
                  <a:pt x="2552765" y="2871208"/>
                </a:lnTo>
                <a:lnTo>
                  <a:pt x="0" y="287120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782217" y="4274503"/>
            <a:ext cx="1472356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Exploratory Data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11" name="Group 11"/>
          <p:cNvGrpSpPr/>
          <p:nvPr/>
        </p:nvGrpSpPr>
        <p:grpSpPr>
          <a:xfrm>
            <a:off x="2956036" y="3120575"/>
            <a:ext cx="3474003" cy="919179"/>
            <a:chOff x="0" y="-32888"/>
            <a:chExt cx="914964" cy="242089"/>
          </a:xfrm>
        </p:grpSpPr>
        <p:sp>
          <p:nvSpPr>
            <p:cNvPr id="12" name="Freeform 12"/>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3" name="TextBox 13"/>
            <p:cNvSpPr txBox="1"/>
            <p:nvPr/>
          </p:nvSpPr>
          <p:spPr>
            <a:xfrm>
              <a:off x="0" y="-32888"/>
              <a:ext cx="896807" cy="242089"/>
            </a:xfrm>
            <a:prstGeom prst="rect">
              <a:avLst/>
            </a:prstGeom>
          </p:spPr>
          <p:txBody>
            <a:bodyPr lIns="50800" tIns="50800" rIns="50800" bIns="50800" rtlCol="0" anchor="ctr"/>
            <a:lstStyle/>
            <a:p>
              <a:pPr marL="0" lvl="0" indent="0" algn="ctr">
                <a:lnSpc>
                  <a:spcPts val="4114"/>
                </a:lnSpc>
                <a:spcBef>
                  <a:spcPct val="0"/>
                </a:spcBef>
              </a:pPr>
              <a:r>
                <a:rPr lang="en-US" sz="2981" spc="29" dirty="0" smtClean="0">
                  <a:solidFill>
                    <a:srgbClr val="FFFFFF"/>
                  </a:solidFill>
                  <a:latin typeface="DM Sans Bold"/>
                </a:rPr>
                <a:t>Word Cloud</a:t>
              </a:r>
              <a:endParaRPr lang="en-US" sz="2981" spc="29" dirty="0">
                <a:solidFill>
                  <a:srgbClr val="FFFFFF"/>
                </a:solidFill>
                <a:latin typeface="DM Sans Bold"/>
              </a:endParaRPr>
            </a:p>
          </p:txBody>
        </p:sp>
      </p:grpSp>
      <p:sp>
        <p:nvSpPr>
          <p:cNvPr id="14" name="Freeform 14"/>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14"/>
                </a:ext>
              </a:extLst>
            </a:blip>
            <a:stretch>
              <a:fillRect/>
            </a:stretch>
          </a:blipFill>
        </p:spPr>
      </p:sp>
      <p:sp>
        <p:nvSpPr>
          <p:cNvPr id="15" name="Freeform 1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xmlns="" r:embed="rId14"/>
                </a:ext>
              </a:extLst>
            </a:blip>
            <a:stretch>
              <a:fillRect/>
            </a:stretch>
          </a:blipFill>
        </p:spPr>
      </p:sp>
      <p:sp>
        <p:nvSpPr>
          <p:cNvPr id="16" name="Freeform 16"/>
          <p:cNvSpPr/>
          <p:nvPr/>
        </p:nvSpPr>
        <p:spPr>
          <a:xfrm>
            <a:off x="8987768" y="2562892"/>
            <a:ext cx="8766831" cy="4866607"/>
          </a:xfrm>
          <a:custGeom>
            <a:avLst/>
            <a:gdLst/>
            <a:ahLst/>
            <a:cxnLst/>
            <a:rect l="l" t="t" r="r" b="b"/>
            <a:pathLst>
              <a:path w="7743514" h="3882958">
                <a:moveTo>
                  <a:pt x="0" y="0"/>
                </a:moveTo>
                <a:lnTo>
                  <a:pt x="7743514" y="0"/>
                </a:lnTo>
                <a:lnTo>
                  <a:pt x="7743514" y="3882957"/>
                </a:lnTo>
                <a:lnTo>
                  <a:pt x="0" y="3882957"/>
                </a:lnTo>
                <a:lnTo>
                  <a:pt x="0" y="0"/>
                </a:lnTo>
                <a:close/>
              </a:path>
            </a:pathLst>
          </a:custGeom>
          <a:blipFill>
            <a:blip r:embed="rId15"/>
            <a:stretch>
              <a:fillRect/>
            </a:stretch>
          </a:blipFill>
        </p:spPr>
      </p:sp>
      <p:sp>
        <p:nvSpPr>
          <p:cNvPr id="17" name="TextBox 17"/>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COURSE TITLE WORD CLOUD</a:t>
            </a:r>
          </a:p>
        </p:txBody>
      </p:sp>
      <p:sp>
        <p:nvSpPr>
          <p:cNvPr id="18" name="TextBox 18"/>
          <p:cNvSpPr txBox="1"/>
          <p:nvPr/>
        </p:nvSpPr>
        <p:spPr>
          <a:xfrm>
            <a:off x="1705920" y="4040788"/>
            <a:ext cx="6447479" cy="4667945"/>
          </a:xfrm>
          <a:prstGeom prst="rect">
            <a:avLst/>
          </a:prstGeom>
        </p:spPr>
        <p:txBody>
          <a:bodyPr wrap="square" lIns="0" tIns="0" rIns="0" bIns="0" rtlCol="0" anchor="t">
            <a:spAutoFit/>
          </a:bodyPr>
          <a:lstStyle/>
          <a:p>
            <a:pPr marL="342900" indent="-342900">
              <a:lnSpc>
                <a:spcPts val="2774"/>
              </a:lnSpc>
              <a:buFont typeface="Arial" panose="020B0604020202020204" pitchFamily="34" charset="0"/>
              <a:buChar char="•"/>
            </a:pPr>
            <a:r>
              <a:rPr lang="en-US" sz="2010" spc="197" dirty="0">
                <a:solidFill>
                  <a:srgbClr val="231F20"/>
                </a:solidFill>
                <a:latin typeface="DM Sans"/>
              </a:rPr>
              <a:t>Courses data had a genre and title associated with each course</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a:solidFill>
                  <a:srgbClr val="231F20"/>
                </a:solidFill>
                <a:latin typeface="DM Sans"/>
              </a:rPr>
              <a:t>Overall summary of the </a:t>
            </a:r>
            <a:r>
              <a:rPr lang="en-US" sz="2010" spc="197" dirty="0" smtClean="0">
                <a:solidFill>
                  <a:srgbClr val="231F20"/>
                </a:solidFill>
                <a:latin typeface="DM Sans"/>
              </a:rPr>
              <a:t>all the different course titles </a:t>
            </a:r>
            <a:r>
              <a:rPr lang="en-US" sz="2010" spc="197" dirty="0">
                <a:solidFill>
                  <a:srgbClr val="231F20"/>
                </a:solidFill>
                <a:latin typeface="DM Sans"/>
              </a:rPr>
              <a:t>shown in the Word </a:t>
            </a:r>
            <a:r>
              <a:rPr lang="en-US" sz="2010" spc="197" dirty="0" smtClean="0">
                <a:solidFill>
                  <a:srgbClr val="231F20"/>
                </a:solidFill>
                <a:latin typeface="DM Sans"/>
              </a:rPr>
              <a:t>Cloud</a:t>
            </a:r>
          </a:p>
          <a:p>
            <a:pPr marL="342900" lvl="0" indent="-342900">
              <a:lnSpc>
                <a:spcPts val="2774"/>
              </a:lnSpc>
              <a:spcBef>
                <a:spcPct val="0"/>
              </a:spcBef>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a:solidFill>
                  <a:srgbClr val="231F20"/>
                </a:solidFill>
                <a:latin typeface="DM Sans"/>
              </a:rPr>
              <a:t>there are many popular IT related keywords such as python, data science, machine learning, big data, </a:t>
            </a:r>
            <a:r>
              <a:rPr lang="en-US" sz="2010" spc="197" dirty="0" smtClean="0">
                <a:solidFill>
                  <a:srgbClr val="231F20"/>
                </a:solidFill>
                <a:latin typeface="DM Sans"/>
              </a:rPr>
              <a:t>AI, tensor flow, </a:t>
            </a:r>
            <a:r>
              <a:rPr lang="en-US" sz="2010" spc="197" dirty="0">
                <a:solidFill>
                  <a:srgbClr val="231F20"/>
                </a:solidFill>
                <a:latin typeface="DM Sans"/>
              </a:rPr>
              <a:t>container, cloud, etc</a:t>
            </a:r>
            <a:r>
              <a:rPr lang="en-US" sz="2010" spc="197" dirty="0" smtClean="0">
                <a:solidFill>
                  <a:srgbClr val="231F20"/>
                </a:solidFill>
                <a:latin typeface="DM Sans"/>
              </a:rPr>
              <a:t>.</a:t>
            </a:r>
          </a:p>
          <a:p>
            <a:pPr marL="342900" lvl="0" indent="-342900">
              <a:lnSpc>
                <a:spcPts val="2774"/>
              </a:lnSpc>
              <a:spcBef>
                <a:spcPct val="0"/>
              </a:spcBef>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a:solidFill>
                  <a:srgbClr val="231F20"/>
                </a:solidFill>
                <a:latin typeface="DM Sans"/>
              </a:rPr>
              <a:t>courses in the dataset are focused on demanding IT skills</a:t>
            </a:r>
            <a:endParaRPr lang="en-US" sz="2010" spc="197" dirty="0">
              <a:solidFill>
                <a:srgbClr val="231F2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555492" y="0"/>
            <a:ext cx="18843492" cy="10287000"/>
          </a:xfrm>
          <a:prstGeom prst="rect">
            <a:avLst/>
          </a:prstGeom>
        </p:spPr>
      </p:pic>
      <p:grpSp>
        <p:nvGrpSpPr>
          <p:cNvPr id="3" name="Group 3"/>
          <p:cNvGrpSpPr/>
          <p:nvPr/>
        </p:nvGrpSpPr>
        <p:grpSpPr>
          <a:xfrm>
            <a:off x="3550599" y="2319752"/>
            <a:ext cx="4484811" cy="3303085"/>
            <a:chOff x="0" y="-336421"/>
            <a:chExt cx="1181185" cy="869950"/>
          </a:xfrm>
        </p:grpSpPr>
        <p:sp>
          <p:nvSpPr>
            <p:cNvPr id="4" name="Freeform 4"/>
            <p:cNvSpPr/>
            <p:nvPr/>
          </p:nvSpPr>
          <p:spPr>
            <a:xfrm>
              <a:off x="0" y="0"/>
              <a:ext cx="1181185" cy="170593"/>
            </a:xfrm>
            <a:custGeom>
              <a:avLst/>
              <a:gdLst/>
              <a:ahLst/>
              <a:cxnLst/>
              <a:rect l="l" t="t" r="r" b="b"/>
              <a:pathLst>
                <a:path w="1181185" h="170593">
                  <a:moveTo>
                    <a:pt x="0" y="0"/>
                  </a:moveTo>
                  <a:lnTo>
                    <a:pt x="1181185" y="0"/>
                  </a:lnTo>
                  <a:lnTo>
                    <a:pt x="1181185" y="170593"/>
                  </a:lnTo>
                  <a:lnTo>
                    <a:pt x="0" y="170593"/>
                  </a:lnTo>
                  <a:close/>
                </a:path>
              </a:pathLst>
            </a:custGeom>
            <a:solidFill>
              <a:srgbClr val="1A1A1A"/>
            </a:solidFill>
          </p:spPr>
        </p:sp>
        <p:sp>
          <p:nvSpPr>
            <p:cNvPr id="5" name="TextBox 5"/>
            <p:cNvSpPr txBox="1"/>
            <p:nvPr/>
          </p:nvSpPr>
          <p:spPr>
            <a:xfrm>
              <a:off x="0" y="-336421"/>
              <a:ext cx="1181185"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Genre Distribution</a:t>
              </a:r>
            </a:p>
          </p:txBody>
        </p:sp>
      </p:gr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9424285" y="2900562"/>
            <a:ext cx="7703449" cy="5595738"/>
          </a:xfrm>
          <a:custGeom>
            <a:avLst/>
            <a:gdLst/>
            <a:ahLst/>
            <a:cxnLst/>
            <a:rect l="l" t="t" r="r" b="b"/>
            <a:pathLst>
              <a:path w="5093623" h="4831801">
                <a:moveTo>
                  <a:pt x="0" y="0"/>
                </a:moveTo>
                <a:lnTo>
                  <a:pt x="5093623" y="0"/>
                </a:lnTo>
                <a:lnTo>
                  <a:pt x="5093623" y="4831801"/>
                </a:lnTo>
                <a:lnTo>
                  <a:pt x="0" y="4831801"/>
                </a:lnTo>
                <a:lnTo>
                  <a:pt x="0" y="0"/>
                </a:lnTo>
                <a:close/>
              </a:path>
            </a:pathLst>
          </a:custGeom>
          <a:blipFill>
            <a:blip r:embed="rId6"/>
            <a:stretch>
              <a:fillRect/>
            </a:stretch>
          </a:blipFill>
        </p:spPr>
      </p:sp>
      <p:sp>
        <p:nvSpPr>
          <p:cNvPr id="17" name="TextBox 17"/>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COURSE COUNTS PER GENRE</a:t>
            </a:r>
          </a:p>
        </p:txBody>
      </p:sp>
      <p:sp>
        <p:nvSpPr>
          <p:cNvPr id="18" name="TextBox 18"/>
          <p:cNvSpPr txBox="1"/>
          <p:nvPr/>
        </p:nvSpPr>
        <p:spPr>
          <a:xfrm>
            <a:off x="2637680" y="4448100"/>
            <a:ext cx="6254887" cy="3949799"/>
          </a:xfrm>
          <a:prstGeom prst="rect">
            <a:avLst/>
          </a:prstGeom>
        </p:spPr>
        <p:txBody>
          <a:bodyPr lIns="0" tIns="0" rIns="0" bIns="0" rtlCol="0" anchor="t">
            <a:spAutoFit/>
          </a:bodyPr>
          <a:lstStyle/>
          <a:p>
            <a:pPr marL="342900" indent="-342900">
              <a:lnSpc>
                <a:spcPts val="2774"/>
              </a:lnSpc>
              <a:buFont typeface="Arial" panose="020B0604020202020204" pitchFamily="34" charset="0"/>
              <a:buChar char="•"/>
            </a:pPr>
            <a:r>
              <a:rPr lang="en-US" sz="2010" spc="197" dirty="0">
                <a:solidFill>
                  <a:srgbClr val="231F20"/>
                </a:solidFill>
                <a:latin typeface="DM Sans"/>
              </a:rPr>
              <a:t>Using Genre from the Course gives us an idea of popular genre</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a:solidFill>
                  <a:srgbClr val="231F20"/>
                </a:solidFill>
                <a:latin typeface="DM Sans"/>
              </a:rPr>
              <a:t>top genre - Backend-Dev, ML, DB, Data Analysis, Data </a:t>
            </a:r>
            <a:r>
              <a:rPr lang="en-US" sz="2010" spc="197" dirty="0" smtClean="0">
                <a:solidFill>
                  <a:srgbClr val="231F20"/>
                </a:solidFill>
                <a:latin typeface="DM Sans"/>
              </a:rPr>
              <a:t>Science</a:t>
            </a:r>
          </a:p>
          <a:p>
            <a:pPr marL="342900" lvl="0" indent="-342900">
              <a:lnSpc>
                <a:spcPts val="2774"/>
              </a:lnSpc>
              <a:spcBef>
                <a:spcPct val="0"/>
              </a:spcBef>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smtClean="0">
                <a:solidFill>
                  <a:srgbClr val="231F20"/>
                </a:solidFill>
                <a:latin typeface="DM Sans"/>
              </a:rPr>
              <a:t>Indicates towards </a:t>
            </a:r>
            <a:r>
              <a:rPr lang="en-US" sz="2010" spc="197" dirty="0">
                <a:solidFill>
                  <a:srgbClr val="231F20"/>
                </a:solidFill>
                <a:latin typeface="DM Sans"/>
              </a:rPr>
              <a:t>a significant focus on server-side applications, artificial intelligence, data storage, data-driven decision-making, and scientific study of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3" name="Group 3"/>
          <p:cNvGrpSpPr/>
          <p:nvPr/>
        </p:nvGrpSpPr>
        <p:grpSpPr>
          <a:xfrm>
            <a:off x="12282587" y="1840409"/>
            <a:ext cx="3474003" cy="3303090"/>
            <a:chOff x="316409" y="-302253"/>
            <a:chExt cx="914964" cy="869950"/>
          </a:xfrm>
        </p:grpSpPr>
        <p:sp>
          <p:nvSpPr>
            <p:cNvPr id="4" name="Freeform 4"/>
            <p:cNvSpPr/>
            <p:nvPr/>
          </p:nvSpPr>
          <p:spPr>
            <a:xfrm>
              <a:off x="316409" y="-25124"/>
              <a:ext cx="914964" cy="303170"/>
            </a:xfrm>
            <a:custGeom>
              <a:avLst/>
              <a:gdLst/>
              <a:ahLst/>
              <a:cxnLst/>
              <a:rect l="l" t="t" r="r" b="b"/>
              <a:pathLst>
                <a:path w="914964" h="303170">
                  <a:moveTo>
                    <a:pt x="0" y="0"/>
                  </a:moveTo>
                  <a:lnTo>
                    <a:pt x="914964" y="0"/>
                  </a:lnTo>
                  <a:lnTo>
                    <a:pt x="914964" y="303170"/>
                  </a:lnTo>
                  <a:lnTo>
                    <a:pt x="0" y="303170"/>
                  </a:lnTo>
                  <a:close/>
                </a:path>
              </a:pathLst>
            </a:custGeom>
            <a:solidFill>
              <a:srgbClr val="1A1A1A"/>
            </a:solidFill>
          </p:spPr>
        </p:sp>
        <p:sp>
          <p:nvSpPr>
            <p:cNvPr id="5" name="TextBox 5"/>
            <p:cNvSpPr txBox="1"/>
            <p:nvPr/>
          </p:nvSpPr>
          <p:spPr>
            <a:xfrm>
              <a:off x="396890" y="-302253"/>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Enrollment Distribution</a:t>
              </a:r>
            </a:p>
          </p:txBody>
        </p:sp>
      </p:gr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1371600" y="2857500"/>
            <a:ext cx="8104330" cy="4876800"/>
          </a:xfrm>
          <a:custGeom>
            <a:avLst/>
            <a:gdLst/>
            <a:ahLst/>
            <a:cxnLst/>
            <a:rect l="l" t="t" r="r" b="b"/>
            <a:pathLst>
              <a:path w="5668835" h="4154326">
                <a:moveTo>
                  <a:pt x="0" y="0"/>
                </a:moveTo>
                <a:lnTo>
                  <a:pt x="5668836" y="0"/>
                </a:lnTo>
                <a:lnTo>
                  <a:pt x="5668836" y="4154326"/>
                </a:lnTo>
                <a:lnTo>
                  <a:pt x="0" y="4154326"/>
                </a:lnTo>
                <a:lnTo>
                  <a:pt x="0" y="0"/>
                </a:lnTo>
                <a:close/>
              </a:path>
            </a:pathLst>
          </a:custGeom>
          <a:blipFill>
            <a:blip r:embed="rId6"/>
            <a:stretch>
              <a:fillRect/>
            </a:stretch>
          </a:blipFill>
        </p:spPr>
      </p:sp>
      <p:sp>
        <p:nvSpPr>
          <p:cNvPr id="17" name="TextBox 17"/>
          <p:cNvSpPr txBox="1"/>
          <p:nvPr/>
        </p:nvSpPr>
        <p:spPr>
          <a:xfrm>
            <a:off x="2855582" y="150776"/>
            <a:ext cx="11552977" cy="2378080"/>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COURSE ENROLLMENT DISTRIBUTION</a:t>
            </a:r>
          </a:p>
        </p:txBody>
      </p:sp>
      <p:sp>
        <p:nvSpPr>
          <p:cNvPr id="18" name="TextBox 18"/>
          <p:cNvSpPr txBox="1"/>
          <p:nvPr/>
        </p:nvSpPr>
        <p:spPr>
          <a:xfrm>
            <a:off x="9979778" y="4312996"/>
            <a:ext cx="8079622" cy="5745163"/>
          </a:xfrm>
          <a:prstGeom prst="rect">
            <a:avLst/>
          </a:prstGeom>
        </p:spPr>
        <p:txBody>
          <a:bodyPr wrap="square" lIns="0" tIns="0" rIns="0" bIns="0" rtlCol="0" anchor="t">
            <a:spAutoFit/>
          </a:bodyPr>
          <a:lstStyle/>
          <a:p>
            <a:pPr marL="342900" indent="-342900">
              <a:lnSpc>
                <a:spcPts val="2774"/>
              </a:lnSpc>
              <a:buFont typeface="Arial" panose="020B0604020202020204" pitchFamily="34" charset="0"/>
              <a:buChar char="•"/>
            </a:pPr>
            <a:r>
              <a:rPr lang="en-US" sz="2010" spc="197" dirty="0">
                <a:solidFill>
                  <a:srgbClr val="231F20"/>
                </a:solidFill>
                <a:latin typeface="DM Sans"/>
              </a:rPr>
              <a:t>Ratings have user, course, and rating information</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indent="-342900">
              <a:lnSpc>
                <a:spcPts val="2774"/>
              </a:lnSpc>
              <a:buFont typeface="Arial" panose="020B0604020202020204" pitchFamily="34" charset="0"/>
              <a:buChar char="•"/>
            </a:pPr>
            <a:r>
              <a:rPr lang="en-US" sz="2010" spc="197" dirty="0">
                <a:solidFill>
                  <a:srgbClr val="231F20"/>
                </a:solidFill>
                <a:latin typeface="DM Sans"/>
              </a:rPr>
              <a:t>Telling us about user course interactions</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indent="-342900">
              <a:lnSpc>
                <a:spcPts val="2774"/>
              </a:lnSpc>
              <a:buFont typeface="Arial" panose="020B0604020202020204" pitchFamily="34" charset="0"/>
              <a:buChar char="•"/>
            </a:pPr>
            <a:r>
              <a:rPr lang="en-US" sz="2010" spc="197" dirty="0">
                <a:solidFill>
                  <a:srgbClr val="231F20"/>
                </a:solidFill>
                <a:latin typeface="DM Sans"/>
              </a:rPr>
              <a:t>Here we have looked into course enrollment </a:t>
            </a:r>
            <a:r>
              <a:rPr lang="en-US" sz="2010" spc="197" dirty="0" smtClean="0">
                <a:solidFill>
                  <a:srgbClr val="231F20"/>
                </a:solidFill>
                <a:latin typeface="DM Sans"/>
              </a:rPr>
              <a:t>distribution</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indent="-342900">
              <a:lnSpc>
                <a:spcPts val="2774"/>
              </a:lnSpc>
              <a:buFont typeface="Arial" panose="020B0604020202020204" pitchFamily="34" charset="0"/>
              <a:buChar char="•"/>
            </a:pPr>
            <a:r>
              <a:rPr lang="en-US" sz="2010" spc="197" dirty="0">
                <a:solidFill>
                  <a:srgbClr val="231F20"/>
                </a:solidFill>
                <a:latin typeface="DM Sans"/>
              </a:rPr>
              <a:t>significant number of users interact with a single course and may not explore other </a:t>
            </a:r>
            <a:r>
              <a:rPr lang="en-US" sz="2010" spc="197" dirty="0" smtClean="0">
                <a:solidFill>
                  <a:srgbClr val="231F20"/>
                </a:solidFill>
                <a:latin typeface="DM Sans"/>
              </a:rPr>
              <a:t>courses</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indent="-342900">
              <a:lnSpc>
                <a:spcPts val="2774"/>
              </a:lnSpc>
              <a:buFont typeface="Arial" panose="020B0604020202020204" pitchFamily="34" charset="0"/>
              <a:buChar char="•"/>
            </a:pPr>
            <a:r>
              <a:rPr lang="en-US" sz="2010" spc="197" dirty="0">
                <a:solidFill>
                  <a:srgbClr val="231F20"/>
                </a:solidFill>
                <a:latin typeface="DM Sans"/>
              </a:rPr>
              <a:t>some users are more enthusiastic about learning and tend to engage with multiple </a:t>
            </a:r>
            <a:r>
              <a:rPr lang="en-US" sz="2010" spc="197" dirty="0" smtClean="0">
                <a:solidFill>
                  <a:srgbClr val="231F20"/>
                </a:solidFill>
                <a:latin typeface="DM Sans"/>
              </a:rPr>
              <a:t>courses</a:t>
            </a:r>
          </a:p>
          <a:p>
            <a:pPr marL="342900" indent="-342900">
              <a:lnSpc>
                <a:spcPts val="2774"/>
              </a:lnSpc>
              <a:buFont typeface="Arial" panose="020B0604020202020204" pitchFamily="34" charset="0"/>
              <a:buChar char="•"/>
            </a:pPr>
            <a:endParaRPr lang="en-US" sz="2010" spc="197" dirty="0">
              <a:solidFill>
                <a:srgbClr val="231F20"/>
              </a:solidFill>
              <a:latin typeface="DM Sans"/>
            </a:endParaRPr>
          </a:p>
          <a:p>
            <a:pPr marL="342900" indent="-342900">
              <a:lnSpc>
                <a:spcPts val="2774"/>
              </a:lnSpc>
              <a:buFont typeface="Arial" panose="020B0604020202020204" pitchFamily="34" charset="0"/>
              <a:buChar char="•"/>
            </a:pPr>
            <a:r>
              <a:rPr lang="en-US" sz="2010" spc="197" dirty="0">
                <a:solidFill>
                  <a:srgbClr val="231F20"/>
                </a:solidFill>
                <a:latin typeface="DM Sans"/>
              </a:rPr>
              <a:t>users who are highly active and enroll in multiple courses</a:t>
            </a:r>
            <a:endParaRPr lang="en-US" sz="2010" spc="197" dirty="0">
              <a:solidFill>
                <a:srgbClr val="231F20"/>
              </a:solidFill>
              <a:latin typeface="DM Sans"/>
            </a:endParaRPr>
          </a:p>
          <a:p>
            <a:pPr marL="0" lvl="0" indent="0" algn="ctr">
              <a:lnSpc>
                <a:spcPts val="2774"/>
              </a:lnSpc>
              <a:spcBef>
                <a:spcPct val="0"/>
              </a:spcBef>
            </a:pPr>
            <a:endParaRPr lang="en-US" sz="2010" spc="197" dirty="0">
              <a:solidFill>
                <a:srgbClr val="231F2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3243" y="-419100"/>
            <a:ext cx="18288000" cy="10706100"/>
          </a:xfrm>
          <a:prstGeom prst="rect">
            <a:avLst/>
          </a:prstGeom>
        </p:spPr>
      </p:pic>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545769" y="2683939"/>
            <a:ext cx="10206999" cy="5645464"/>
          </a:xfrm>
          <a:custGeom>
            <a:avLst/>
            <a:gdLst/>
            <a:ahLst/>
            <a:cxnLst/>
            <a:rect l="l" t="t" r="r" b="b"/>
            <a:pathLst>
              <a:path w="10206999" h="5645464">
                <a:moveTo>
                  <a:pt x="0" y="0"/>
                </a:moveTo>
                <a:lnTo>
                  <a:pt x="10206999" y="0"/>
                </a:lnTo>
                <a:lnTo>
                  <a:pt x="10206999" y="5645464"/>
                </a:lnTo>
                <a:lnTo>
                  <a:pt x="0" y="5645464"/>
                </a:lnTo>
                <a:lnTo>
                  <a:pt x="0" y="0"/>
                </a:lnTo>
                <a:close/>
              </a:path>
            </a:pathLst>
          </a:custGeom>
          <a:blipFill>
            <a:blip r:embed="rId6"/>
            <a:stretch>
              <a:fillRect/>
            </a:stretch>
          </a:blipFill>
        </p:spPr>
      </p:sp>
      <p:sp>
        <p:nvSpPr>
          <p:cNvPr id="6" name="TextBox 6"/>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TOP 20 POPULAR COURSES</a:t>
            </a:r>
          </a:p>
        </p:txBody>
      </p:sp>
      <p:grpSp>
        <p:nvGrpSpPr>
          <p:cNvPr id="7" name="Group 7"/>
          <p:cNvGrpSpPr/>
          <p:nvPr/>
        </p:nvGrpSpPr>
        <p:grpSpPr>
          <a:xfrm>
            <a:off x="12516039" y="2446729"/>
            <a:ext cx="4419599" cy="3303085"/>
            <a:chOff x="-124523" y="-352546"/>
            <a:chExt cx="1164010" cy="869950"/>
          </a:xfrm>
        </p:grpSpPr>
        <p:sp>
          <p:nvSpPr>
            <p:cNvPr id="8" name="Freeform 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9" name="TextBox 9"/>
            <p:cNvSpPr txBox="1"/>
            <p:nvPr/>
          </p:nvSpPr>
          <p:spPr>
            <a:xfrm>
              <a:off x="-124523" y="-352546"/>
              <a:ext cx="116401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Popular Courses</a:t>
              </a:r>
            </a:p>
          </p:txBody>
        </p:sp>
      </p:grpSp>
      <p:sp>
        <p:nvSpPr>
          <p:cNvPr id="10" name="TextBox 10"/>
          <p:cNvSpPr txBox="1"/>
          <p:nvPr/>
        </p:nvSpPr>
        <p:spPr>
          <a:xfrm>
            <a:off x="11894562" y="4707677"/>
            <a:ext cx="6254887" cy="4308872"/>
          </a:xfrm>
          <a:prstGeom prst="rect">
            <a:avLst/>
          </a:prstGeom>
        </p:spPr>
        <p:txBody>
          <a:bodyPr lIns="0" tIns="0" rIns="0" bIns="0" rtlCol="0" anchor="t">
            <a:spAutoFit/>
          </a:bodyPr>
          <a:lstStyle/>
          <a:p>
            <a:pPr marL="342900" lvl="0" indent="-342900">
              <a:lnSpc>
                <a:spcPts val="2774"/>
              </a:lnSpc>
              <a:spcBef>
                <a:spcPct val="0"/>
              </a:spcBef>
              <a:buFont typeface="Arial" panose="020B0604020202020204" pitchFamily="34" charset="0"/>
              <a:buChar char="•"/>
            </a:pPr>
            <a:r>
              <a:rPr lang="en-US" sz="2010" spc="197" dirty="0" smtClean="0">
                <a:solidFill>
                  <a:srgbClr val="231F20"/>
                </a:solidFill>
                <a:latin typeface="DM Sans"/>
              </a:rPr>
              <a:t>63</a:t>
            </a:r>
            <a:r>
              <a:rPr lang="en-US" sz="2010" spc="197" dirty="0">
                <a:solidFill>
                  <a:srgbClr val="231F20"/>
                </a:solidFill>
                <a:latin typeface="DM Sans"/>
              </a:rPr>
              <a:t>% of the total enrollments comes from these top 20 </a:t>
            </a:r>
            <a:r>
              <a:rPr lang="en-US" sz="2010" spc="197" dirty="0" smtClean="0">
                <a:solidFill>
                  <a:srgbClr val="231F20"/>
                </a:solidFill>
                <a:latin typeface="DM Sans"/>
              </a:rPr>
              <a:t>courses</a:t>
            </a:r>
          </a:p>
          <a:p>
            <a:pPr marL="342900" lvl="0" indent="-342900">
              <a:lnSpc>
                <a:spcPts val="2774"/>
              </a:lnSpc>
              <a:spcBef>
                <a:spcPct val="0"/>
              </a:spcBef>
              <a:buFont typeface="Arial" panose="020B0604020202020204" pitchFamily="34" charset="0"/>
              <a:buChar char="•"/>
            </a:pPr>
            <a:endParaRPr lang="en-US" sz="2010" spc="197" dirty="0" smtClean="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a:solidFill>
                  <a:srgbClr val="231F20"/>
                </a:solidFill>
                <a:latin typeface="DM Sans"/>
              </a:rPr>
              <a:t>three most popular </a:t>
            </a:r>
            <a:r>
              <a:rPr lang="en-US" sz="2010" spc="197" dirty="0" smtClean="0">
                <a:solidFill>
                  <a:srgbClr val="231F20"/>
                </a:solidFill>
                <a:latin typeface="DM Sans"/>
              </a:rPr>
              <a:t>courses suggests </a:t>
            </a:r>
            <a:r>
              <a:rPr lang="en-US" sz="2010" spc="197" dirty="0">
                <a:solidFill>
                  <a:srgbClr val="231F20"/>
                </a:solidFill>
                <a:latin typeface="DM Sans"/>
              </a:rPr>
              <a:t>a strong interest in data science, </a:t>
            </a:r>
            <a:r>
              <a:rPr lang="en-US" sz="2010" spc="197" dirty="0" smtClean="0">
                <a:solidFill>
                  <a:srgbClr val="231F20"/>
                </a:solidFill>
                <a:latin typeface="DM Sans"/>
              </a:rPr>
              <a:t>analytics among </a:t>
            </a:r>
            <a:r>
              <a:rPr lang="en-US" sz="2010" spc="197" dirty="0">
                <a:solidFill>
                  <a:srgbClr val="231F20"/>
                </a:solidFill>
                <a:latin typeface="DM Sans"/>
              </a:rPr>
              <a:t>the </a:t>
            </a:r>
            <a:r>
              <a:rPr lang="en-US" sz="2010" spc="197" dirty="0" smtClean="0">
                <a:solidFill>
                  <a:srgbClr val="231F20"/>
                </a:solidFill>
                <a:latin typeface="DM Sans"/>
              </a:rPr>
              <a:t>users</a:t>
            </a:r>
          </a:p>
          <a:p>
            <a:pPr marL="342900" lvl="0" indent="-342900">
              <a:lnSpc>
                <a:spcPts val="2774"/>
              </a:lnSpc>
              <a:spcBef>
                <a:spcPct val="0"/>
              </a:spcBef>
              <a:buFont typeface="Arial" panose="020B0604020202020204" pitchFamily="34" charset="0"/>
              <a:buChar char="•"/>
            </a:pPr>
            <a:endParaRPr lang="en-US" sz="2010" spc="197" dirty="0">
              <a:solidFill>
                <a:srgbClr val="231F20"/>
              </a:solidFill>
              <a:latin typeface="DM Sans"/>
            </a:endParaRPr>
          </a:p>
          <a:p>
            <a:pPr marL="342900" lvl="0" indent="-342900">
              <a:lnSpc>
                <a:spcPts val="2774"/>
              </a:lnSpc>
              <a:spcBef>
                <a:spcPct val="0"/>
              </a:spcBef>
              <a:buFont typeface="Arial" panose="020B0604020202020204" pitchFamily="34" charset="0"/>
              <a:buChar char="•"/>
            </a:pPr>
            <a:r>
              <a:rPr lang="en-US" sz="2010" spc="197" dirty="0" smtClean="0">
                <a:solidFill>
                  <a:srgbClr val="231F20"/>
                </a:solidFill>
                <a:latin typeface="DM Sans"/>
              </a:rPr>
              <a:t>technologies </a:t>
            </a:r>
            <a:r>
              <a:rPr lang="en-US" sz="2010" spc="197" dirty="0">
                <a:solidFill>
                  <a:srgbClr val="231F20"/>
                </a:solidFill>
                <a:latin typeface="DM Sans"/>
              </a:rPr>
              <a:t>and tools like Hadoop, Spark, </a:t>
            </a:r>
            <a:r>
              <a:rPr lang="en-US" sz="2010" spc="197" dirty="0" smtClean="0">
                <a:solidFill>
                  <a:srgbClr val="231F20"/>
                </a:solidFill>
                <a:latin typeface="DM Sans"/>
              </a:rPr>
              <a:t>Docker indicates </a:t>
            </a:r>
            <a:r>
              <a:rPr lang="en-US" sz="2010" spc="197" dirty="0">
                <a:solidFill>
                  <a:srgbClr val="231F20"/>
                </a:solidFill>
                <a:latin typeface="DM Sans"/>
              </a:rPr>
              <a:t>a demand for learning these technologies for data processing and management</a:t>
            </a:r>
          </a:p>
          <a:p>
            <a:pPr marL="0" lvl="0" indent="0" algn="ctr">
              <a:lnSpc>
                <a:spcPts val="2774"/>
              </a:lnSpc>
              <a:spcBef>
                <a:spcPct val="0"/>
              </a:spcBef>
            </a:pPr>
            <a:endParaRPr lang="en-US" sz="2010" spc="197" dirty="0">
              <a:solidFill>
                <a:srgbClr val="231F20"/>
              </a:solidFill>
              <a:latin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0" y="2260450"/>
            <a:ext cx="18288000" cy="482409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Content-based Recommender System Using Unsupervised Learning</a:t>
            </a:r>
          </a:p>
        </p:txBody>
      </p:sp>
      <p:sp>
        <p:nvSpPr>
          <p:cNvPr id="3" name="Freeform 3"/>
          <p:cNvSpPr/>
          <p:nvPr/>
        </p:nvSpPr>
        <p:spPr>
          <a:xfrm>
            <a:off x="13465270" y="6704417"/>
            <a:ext cx="3903920" cy="2406252"/>
          </a:xfrm>
          <a:custGeom>
            <a:avLst/>
            <a:gdLst/>
            <a:ahLst/>
            <a:cxnLst/>
            <a:rect l="l" t="t" r="r" b="b"/>
            <a:pathLst>
              <a:path w="3903920" h="2406252">
                <a:moveTo>
                  <a:pt x="0" y="0"/>
                </a:moveTo>
                <a:lnTo>
                  <a:pt x="3903920" y="0"/>
                </a:lnTo>
                <a:lnTo>
                  <a:pt x="3903920" y="2406252"/>
                </a:lnTo>
                <a:lnTo>
                  <a:pt x="0" y="2406252"/>
                </a:lnTo>
                <a:lnTo>
                  <a:pt x="0" y="0"/>
                </a:lnTo>
                <a:close/>
              </a:path>
            </a:pathLst>
          </a:custGeom>
          <a:blipFill>
            <a:blip r:embed="rId2"/>
            <a:stretch>
              <a:fillRect/>
            </a:stretch>
          </a:blipFill>
        </p:spPr>
      </p:sp>
      <p:sp>
        <p:nvSpPr>
          <p:cNvPr id="4" name="Freeform 4"/>
          <p:cNvSpPr/>
          <p:nvPr/>
        </p:nvSpPr>
        <p:spPr>
          <a:xfrm>
            <a:off x="939502" y="6568001"/>
            <a:ext cx="4515934" cy="3074340"/>
          </a:xfrm>
          <a:custGeom>
            <a:avLst/>
            <a:gdLst/>
            <a:ahLst/>
            <a:cxnLst/>
            <a:rect l="l" t="t" r="r" b="b"/>
            <a:pathLst>
              <a:path w="4515934" h="3074340">
                <a:moveTo>
                  <a:pt x="0" y="0"/>
                </a:moveTo>
                <a:lnTo>
                  <a:pt x="4515935" y="0"/>
                </a:lnTo>
                <a:lnTo>
                  <a:pt x="4515935" y="3074340"/>
                </a:lnTo>
                <a:lnTo>
                  <a:pt x="0" y="3074340"/>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5660</Words>
  <Application>Microsoft Office PowerPoint</Application>
  <PresentationFormat>Custom</PresentationFormat>
  <Paragraphs>493</Paragraphs>
  <Slides>25</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Oswald Bold</vt:lpstr>
      <vt:lpstr>Montserrat Classic Bold</vt:lpstr>
      <vt:lpstr>Montserrat Light</vt:lpstr>
      <vt:lpstr>Livvic Thin</vt:lpstr>
      <vt:lpstr>Canva Sans</vt:lpstr>
      <vt:lpstr>DM Sans Bold</vt:lpstr>
      <vt:lpstr>Oswald Bold Italics</vt:lpstr>
      <vt:lpstr>Oswald</vt:lpstr>
      <vt:lpstr>Canva Sans Bold</vt:lpstr>
      <vt:lpstr>Livvic</vt:lpstr>
      <vt:lpstr>Calibri</vt:lpstr>
      <vt:lpstr>DM Sans</vt:lpstr>
      <vt:lpstr>Arial</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dc:title>
  <dc:creator>Abhishek Goswami</dc:creator>
  <cp:lastModifiedBy>Abhishek Goswami</cp:lastModifiedBy>
  <cp:revision>6</cp:revision>
  <dcterms:created xsi:type="dcterms:W3CDTF">2006-08-16T00:00:00Z</dcterms:created>
  <dcterms:modified xsi:type="dcterms:W3CDTF">2023-06-30T21:23:19Z</dcterms:modified>
  <dc:identifier>DAFnPS9okMU</dc:identifier>
</cp:coreProperties>
</file>